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sldIdLst>
    <p:sldId id="263" r:id="rId2"/>
    <p:sldId id="264" r:id="rId3"/>
    <p:sldId id="256" r:id="rId4"/>
    <p:sldId id="257" r:id="rId5"/>
    <p:sldId id="262" r:id="rId6"/>
    <p:sldId id="259" r:id="rId7"/>
    <p:sldId id="258" r:id="rId8"/>
    <p:sldId id="260" r:id="rId9"/>
    <p:sldId id="281" r:id="rId10"/>
    <p:sldId id="266" r:id="rId11"/>
    <p:sldId id="267" r:id="rId12"/>
    <p:sldId id="268" r:id="rId13"/>
    <p:sldId id="269" r:id="rId14"/>
    <p:sldId id="270" r:id="rId15"/>
    <p:sldId id="271" r:id="rId16"/>
    <p:sldId id="274" r:id="rId17"/>
    <p:sldId id="272" r:id="rId18"/>
    <p:sldId id="273" r:id="rId19"/>
    <p:sldId id="275" r:id="rId20"/>
    <p:sldId id="276" r:id="rId21"/>
    <p:sldId id="277" r:id="rId22"/>
    <p:sldId id="278" r:id="rId23"/>
    <p:sldId id="279" r:id="rId24"/>
    <p:sldId id="280" r:id="rId25"/>
    <p:sldId id="261" r:id="rId26"/>
  </p:sldIdLst>
  <p:sldSz cx="18288000" cy="10287000"/>
  <p:notesSz cx="6858000" cy="9144000"/>
  <p:embeddedFontLst>
    <p:embeddedFont>
      <p:font typeface="Garamond" panose="02020404030301010803" pitchFamily="18" charset="0"/>
      <p:regular r:id="rId27"/>
      <p:bold r:id="rId28"/>
      <p:italic r:id="rId29"/>
    </p:embeddedFont>
    <p:embeddedFont>
      <p:font typeface="Public Sans Bold" panose="020B0604020202020204" charset="0"/>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4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ali Gupta" userId="0bf773f0a6da5503" providerId="LiveId" clId="{12D5DB2D-B2FB-4B7D-A232-18D34B63CC13}"/>
    <pc:docChg chg="modSld sldOrd">
      <pc:chgData name="Anjali Gupta" userId="0bf773f0a6da5503" providerId="LiveId" clId="{12D5DB2D-B2FB-4B7D-A232-18D34B63CC13}" dt="2024-08-27T13:36:57.724" v="9" actId="1076"/>
      <pc:docMkLst>
        <pc:docMk/>
      </pc:docMkLst>
      <pc:sldChg chg="modSp mod">
        <pc:chgData name="Anjali Gupta" userId="0bf773f0a6da5503" providerId="LiveId" clId="{12D5DB2D-B2FB-4B7D-A232-18D34B63CC13}" dt="2024-08-27T13:36:57.724" v="9" actId="1076"/>
        <pc:sldMkLst>
          <pc:docMk/>
          <pc:sldMk cId="800174237" sldId="263"/>
        </pc:sldMkLst>
        <pc:spChg chg="mod">
          <ac:chgData name="Anjali Gupta" userId="0bf773f0a6da5503" providerId="LiveId" clId="{12D5DB2D-B2FB-4B7D-A232-18D34B63CC13}" dt="2024-08-27T13:36:50.238" v="8" actId="14100"/>
          <ac:spMkLst>
            <pc:docMk/>
            <pc:sldMk cId="800174237" sldId="263"/>
            <ac:spMk id="2" creationId="{8FD792D4-2117-887E-E902-121BA95CB5CA}"/>
          </ac:spMkLst>
        </pc:spChg>
        <pc:spChg chg="mod">
          <ac:chgData name="Anjali Gupta" userId="0bf773f0a6da5503" providerId="LiveId" clId="{12D5DB2D-B2FB-4B7D-A232-18D34B63CC13}" dt="2024-08-27T13:36:42.843" v="7" actId="1076"/>
          <ac:spMkLst>
            <pc:docMk/>
            <pc:sldMk cId="800174237" sldId="263"/>
            <ac:spMk id="3" creationId="{81A6E74A-8329-6FE1-3DD9-319F2523E665}"/>
          </ac:spMkLst>
        </pc:spChg>
        <pc:picChg chg="mod">
          <ac:chgData name="Anjali Gupta" userId="0bf773f0a6da5503" providerId="LiveId" clId="{12D5DB2D-B2FB-4B7D-A232-18D34B63CC13}" dt="2024-08-27T13:36:24.105" v="6" actId="1076"/>
          <ac:picMkLst>
            <pc:docMk/>
            <pc:sldMk cId="800174237" sldId="263"/>
            <ac:picMk id="5" creationId="{DF32C93B-CA25-A09F-E9DD-8D99F373AFAE}"/>
          </ac:picMkLst>
        </pc:picChg>
        <pc:picChg chg="mod">
          <ac:chgData name="Anjali Gupta" userId="0bf773f0a6da5503" providerId="LiveId" clId="{12D5DB2D-B2FB-4B7D-A232-18D34B63CC13}" dt="2024-08-27T13:36:57.724" v="9" actId="1076"/>
          <ac:picMkLst>
            <pc:docMk/>
            <pc:sldMk cId="800174237" sldId="263"/>
            <ac:picMk id="1026" creationId="{569D6E69-54D5-7431-4200-7C189BC9A733}"/>
          </ac:picMkLst>
        </pc:picChg>
      </pc:sldChg>
      <pc:sldChg chg="modSp mod">
        <pc:chgData name="Anjali Gupta" userId="0bf773f0a6da5503" providerId="LiveId" clId="{12D5DB2D-B2FB-4B7D-A232-18D34B63CC13}" dt="2024-08-27T13:34:50.145" v="2" actId="20577"/>
        <pc:sldMkLst>
          <pc:docMk/>
          <pc:sldMk cId="1833549324" sldId="266"/>
        </pc:sldMkLst>
        <pc:spChg chg="mod">
          <ac:chgData name="Anjali Gupta" userId="0bf773f0a6da5503" providerId="LiveId" clId="{12D5DB2D-B2FB-4B7D-A232-18D34B63CC13}" dt="2024-08-27T13:34:50.145" v="2" actId="20577"/>
          <ac:spMkLst>
            <pc:docMk/>
            <pc:sldMk cId="1833549324" sldId="266"/>
            <ac:spMk id="2" creationId="{6B35E038-B0EC-E264-EB0C-6730DF5F4B4C}"/>
          </ac:spMkLst>
        </pc:spChg>
        <pc:spChg chg="mod">
          <ac:chgData name="Anjali Gupta" userId="0bf773f0a6da5503" providerId="LiveId" clId="{12D5DB2D-B2FB-4B7D-A232-18D34B63CC13}" dt="2024-08-27T13:34:41.471" v="1"/>
          <ac:spMkLst>
            <pc:docMk/>
            <pc:sldMk cId="1833549324" sldId="266"/>
            <ac:spMk id="3" creationId="{C4D1BD41-134D-8599-C824-AC3EC1587542}"/>
          </ac:spMkLst>
        </pc:spChg>
      </pc:sldChg>
      <pc:sldChg chg="ord">
        <pc:chgData name="Anjali Gupta" userId="0bf773f0a6da5503" providerId="LiveId" clId="{12D5DB2D-B2FB-4B7D-A232-18D34B63CC13}" dt="2024-08-27T13:35:26.603" v="4"/>
        <pc:sldMkLst>
          <pc:docMk/>
          <pc:sldMk cId="3661572055" sldId="274"/>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pPr/>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4205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1215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1374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7587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433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9064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9590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839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2110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785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04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04110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6943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537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2937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686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2481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8/27/2024</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382028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92D4-2117-887E-E902-121BA95CB5CA}"/>
              </a:ext>
            </a:extLst>
          </p:cNvPr>
          <p:cNvSpPr>
            <a:spLocks noGrp="1"/>
          </p:cNvSpPr>
          <p:nvPr>
            <p:ph type="title"/>
          </p:nvPr>
        </p:nvSpPr>
        <p:spPr>
          <a:xfrm>
            <a:off x="1295401" y="1208400"/>
            <a:ext cx="13106400" cy="2079000"/>
          </a:xfrm>
        </p:spPr>
        <p:txBody>
          <a:bodyPr/>
          <a:lstStyle/>
          <a:p>
            <a:r>
              <a:rPr lang="en-US" dirty="0">
                <a:solidFill>
                  <a:srgbClr val="00B050"/>
                </a:solidFill>
              </a:rPr>
              <a:t>PROJECT</a:t>
            </a:r>
            <a:r>
              <a:rPr lang="en-US" dirty="0"/>
              <a:t> </a:t>
            </a:r>
            <a:r>
              <a:rPr lang="en-US" dirty="0">
                <a:solidFill>
                  <a:schemeClr val="accent3">
                    <a:lumMod val="75000"/>
                  </a:schemeClr>
                </a:solidFill>
              </a:rPr>
              <a:t>OVERVIEW</a:t>
            </a: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81A6E74A-8329-6FE1-3DD9-319F2523E665}"/>
              </a:ext>
            </a:extLst>
          </p:cNvPr>
          <p:cNvSpPr>
            <a:spLocks noGrp="1"/>
          </p:cNvSpPr>
          <p:nvPr>
            <p:ph idx="1"/>
          </p:nvPr>
        </p:nvSpPr>
        <p:spPr>
          <a:xfrm>
            <a:off x="2133600" y="6999601"/>
            <a:ext cx="4495800" cy="1752600"/>
          </a:xfrm>
        </p:spPr>
        <p:txBody>
          <a:bodyPr/>
          <a:lstStyle/>
          <a:p>
            <a:pPr marL="0" indent="0">
              <a:buNone/>
            </a:pPr>
            <a:r>
              <a:rPr lang="en-US" dirty="0"/>
              <a:t>BY ANJALI GUPTA</a:t>
            </a:r>
          </a:p>
          <a:p>
            <a:pPr marL="0" indent="0">
              <a:buNone/>
            </a:pPr>
            <a:r>
              <a:rPr lang="en-US" dirty="0"/>
              <a:t>(Data Analyst Intern)</a:t>
            </a:r>
            <a:endParaRPr lang="en-IN" dirty="0"/>
          </a:p>
        </p:txBody>
      </p:sp>
      <p:pic>
        <p:nvPicPr>
          <p:cNvPr id="1026" name="Picture 2" descr="UnifiedMentor | Services">
            <a:extLst>
              <a:ext uri="{FF2B5EF4-FFF2-40B4-BE49-F238E27FC236}">
                <a16:creationId xmlns:a16="http://schemas.microsoft.com/office/drawing/2014/main" id="{569D6E69-54D5-7431-4200-7C189BC9A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1714500"/>
            <a:ext cx="3893454" cy="11515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32C93B-CA25-A09F-E9DD-8D99F373AFAE}"/>
              </a:ext>
            </a:extLst>
          </p:cNvPr>
          <p:cNvPicPr>
            <a:picLocks noChangeAspect="1"/>
          </p:cNvPicPr>
          <p:nvPr/>
        </p:nvPicPr>
        <p:blipFill>
          <a:blip r:embed="rId3"/>
          <a:stretch>
            <a:fillRect/>
          </a:stretch>
        </p:blipFill>
        <p:spPr>
          <a:xfrm>
            <a:off x="7239000" y="3793501"/>
            <a:ext cx="10058400" cy="54128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00174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E038-B0EC-E264-EB0C-6730DF5F4B4C}"/>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C4D1BD41-134D-8599-C824-AC3EC1587542}"/>
              </a:ext>
            </a:extLst>
          </p:cNvPr>
          <p:cNvSpPr>
            <a:spLocks noGrp="1"/>
          </p:cNvSpPr>
          <p:nvPr>
            <p:ph idx="1"/>
          </p:nvPr>
        </p:nvSpPr>
        <p:spPr/>
        <p:txBody>
          <a:bodyPr/>
          <a:lstStyle/>
          <a:p>
            <a:pPr marL="0" indent="0">
              <a:buNone/>
            </a:pPr>
            <a:r>
              <a:rPr lang="en-US" dirty="0"/>
              <a:t>It is crucial for a business to analyze the competition in order to survive. You have been assigned the task of analyzing the competition to help the management achieve better results. The dataset contains information about the market capitalization of the top 500 companies in India, including Serial Number, Company Name, Market Capitalization in Crores, Quarterly Sales in Crores, and various other attributes. Your goal is to identify key metrics and factors and to illustrate meaningful relationships between these attributes.</a:t>
            </a:r>
            <a:endParaRPr lang="en-IN" dirty="0"/>
          </a:p>
        </p:txBody>
      </p:sp>
    </p:spTree>
    <p:extLst>
      <p:ext uri="{BB962C8B-B14F-4D97-AF65-F5344CB8AC3E}">
        <p14:creationId xmlns:p14="http://schemas.microsoft.com/office/powerpoint/2010/main" val="1833549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DC86C-79C7-4AA8-08C6-37F42D8CA46C}"/>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9121C528-0E29-C679-80DA-FF8F86D84A40}"/>
              </a:ext>
            </a:extLst>
          </p:cNvPr>
          <p:cNvSpPr>
            <a:spLocks noGrp="1"/>
          </p:cNvSpPr>
          <p:nvPr>
            <p:ph idx="1"/>
          </p:nvPr>
        </p:nvSpPr>
        <p:spPr/>
        <p:txBody>
          <a:bodyPr>
            <a:normAutofit fontScale="92500" lnSpcReduction="20000"/>
          </a:bodyPr>
          <a:lstStyle/>
          <a:p>
            <a:pPr marL="0" indent="0">
              <a:buNone/>
            </a:pPr>
            <a:r>
              <a:rPr lang="en-US" dirty="0"/>
              <a:t>The Financial Analysis Dashboard provides a detailed look at the financial health and market positioning of leading companies across various industries. By examining key metrics such as market capitalization and quarterly sales, this analysis offers valuable insights into the performance and dominance of major players in the market. The dashboard is designed to highlight critical financial data, enabling stakeholders to make informed decisions based on comprehensive and up-to-date information. This analysis covers a wide range of industries, emphasizing the contributions and standings of top companies, and underscores the significant trends and disparities within the market. Through visual representations and detailed metrics, the dashboard facilitates a clear understanding of the financial landscape, making it an essential tool for investors, analysts, and business strategists.</a:t>
            </a:r>
            <a:endParaRPr lang="en-IN" dirty="0"/>
          </a:p>
        </p:txBody>
      </p:sp>
    </p:spTree>
    <p:extLst>
      <p:ext uri="{BB962C8B-B14F-4D97-AF65-F5344CB8AC3E}">
        <p14:creationId xmlns:p14="http://schemas.microsoft.com/office/powerpoint/2010/main" val="515852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9EE8-BD66-463D-9306-382646F180AB}"/>
              </a:ext>
            </a:extLst>
          </p:cNvPr>
          <p:cNvSpPr>
            <a:spLocks noGrp="1"/>
          </p:cNvSpPr>
          <p:nvPr>
            <p:ph type="title"/>
          </p:nvPr>
        </p:nvSpPr>
        <p:spPr/>
        <p:txBody>
          <a:bodyPr/>
          <a:lstStyle/>
          <a:p>
            <a:r>
              <a:rPr lang="en-IN" dirty="0"/>
              <a:t>Approach</a:t>
            </a:r>
          </a:p>
        </p:txBody>
      </p:sp>
      <p:sp>
        <p:nvSpPr>
          <p:cNvPr id="3" name="Content Placeholder 2">
            <a:extLst>
              <a:ext uri="{FF2B5EF4-FFF2-40B4-BE49-F238E27FC236}">
                <a16:creationId xmlns:a16="http://schemas.microsoft.com/office/drawing/2014/main" id="{BF7BDB7B-61C4-4EA7-DB9D-55A279E24B59}"/>
              </a:ext>
            </a:extLst>
          </p:cNvPr>
          <p:cNvSpPr>
            <a:spLocks noGrp="1"/>
          </p:cNvSpPr>
          <p:nvPr>
            <p:ph idx="1"/>
          </p:nvPr>
        </p:nvSpPr>
        <p:spPr/>
        <p:txBody>
          <a:bodyPr>
            <a:normAutofit fontScale="92500" lnSpcReduction="20000"/>
          </a:bodyPr>
          <a:lstStyle/>
          <a:p>
            <a:r>
              <a:rPr lang="en-US" dirty="0"/>
              <a:t>Data Cleaning: Data cleaning ensures that the data is accurate, consistent, and usable. This includes handling missing values, removing duplicates, and other manipulations using MS Excel.</a:t>
            </a:r>
          </a:p>
          <a:p>
            <a:r>
              <a:rPr lang="en-US" dirty="0"/>
              <a:t>Data Modeling: Data modeling involves structuring the data to extract meaningful insights, such as defining metrics, aggregation, creating new measures, and more.</a:t>
            </a:r>
          </a:p>
          <a:p>
            <a:r>
              <a:rPr lang="en-US" dirty="0"/>
              <a:t>Data Visualization: Data visualization helps in interpreting the data and identifying trends and patterns. We utilized Power BI to visualize the distribution of market capitalization and quarterly sales. The financial analysis dashboard provides a comprehensive overview of market capitalization and quarterly sales across various industries.</a:t>
            </a:r>
            <a:endParaRPr lang="en-IN" dirty="0"/>
          </a:p>
        </p:txBody>
      </p:sp>
    </p:spTree>
    <p:extLst>
      <p:ext uri="{BB962C8B-B14F-4D97-AF65-F5344CB8AC3E}">
        <p14:creationId xmlns:p14="http://schemas.microsoft.com/office/powerpoint/2010/main" val="2513956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0B113-E194-CA37-45DA-80BB822CA860}"/>
              </a:ext>
            </a:extLst>
          </p:cNvPr>
          <p:cNvSpPr>
            <a:spLocks noGrp="1"/>
          </p:cNvSpPr>
          <p:nvPr>
            <p:ph type="title"/>
          </p:nvPr>
        </p:nvSpPr>
        <p:spPr>
          <a:xfrm>
            <a:off x="1943103" y="1473199"/>
            <a:ext cx="13715999" cy="1384301"/>
          </a:xfrm>
        </p:spPr>
        <p:txBody>
          <a:bodyPr/>
          <a:lstStyle/>
          <a:p>
            <a:r>
              <a:rPr lang="en-IN" dirty="0"/>
              <a:t>Dashboard</a:t>
            </a:r>
          </a:p>
        </p:txBody>
      </p:sp>
      <p:pic>
        <p:nvPicPr>
          <p:cNvPr id="5" name="Content Placeholder 4">
            <a:extLst>
              <a:ext uri="{FF2B5EF4-FFF2-40B4-BE49-F238E27FC236}">
                <a16:creationId xmlns:a16="http://schemas.microsoft.com/office/drawing/2014/main" id="{91CB74D0-8D13-7440-97BE-73A4D2F0C99F}"/>
              </a:ext>
            </a:extLst>
          </p:cNvPr>
          <p:cNvPicPr>
            <a:picLocks noGrp="1" noChangeAspect="1"/>
          </p:cNvPicPr>
          <p:nvPr>
            <p:ph idx="1"/>
          </p:nvPr>
        </p:nvPicPr>
        <p:blipFill>
          <a:blip r:embed="rId2"/>
          <a:stretch>
            <a:fillRect/>
          </a:stretch>
        </p:blipFill>
        <p:spPr>
          <a:xfrm>
            <a:off x="1676400" y="2881745"/>
            <a:ext cx="14528131" cy="6134100"/>
          </a:xfrm>
        </p:spPr>
      </p:pic>
    </p:spTree>
    <p:extLst>
      <p:ext uri="{BB962C8B-B14F-4D97-AF65-F5344CB8AC3E}">
        <p14:creationId xmlns:p14="http://schemas.microsoft.com/office/powerpoint/2010/main" val="1656779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BA7BF-7A3B-5452-2F83-D0BEDB4350FE}"/>
              </a:ext>
            </a:extLst>
          </p:cNvPr>
          <p:cNvSpPr>
            <a:spLocks noGrp="1"/>
          </p:cNvSpPr>
          <p:nvPr>
            <p:ph type="title"/>
          </p:nvPr>
        </p:nvSpPr>
        <p:spPr/>
        <p:txBody>
          <a:bodyPr/>
          <a:lstStyle/>
          <a:p>
            <a:r>
              <a:rPr lang="en-IN" dirty="0"/>
              <a:t>Visual Insights</a:t>
            </a:r>
          </a:p>
        </p:txBody>
      </p:sp>
      <p:sp>
        <p:nvSpPr>
          <p:cNvPr id="3" name="Content Placeholder 2">
            <a:extLst>
              <a:ext uri="{FF2B5EF4-FFF2-40B4-BE49-F238E27FC236}">
                <a16:creationId xmlns:a16="http://schemas.microsoft.com/office/drawing/2014/main" id="{C9C936D0-C175-5E30-76D3-E154E35A3F8C}"/>
              </a:ext>
            </a:extLst>
          </p:cNvPr>
          <p:cNvSpPr>
            <a:spLocks noGrp="1"/>
          </p:cNvSpPr>
          <p:nvPr>
            <p:ph idx="1"/>
          </p:nvPr>
        </p:nvSpPr>
        <p:spPr/>
        <p:txBody>
          <a:bodyPr>
            <a:normAutofit fontScale="70000" lnSpcReduction="20000"/>
          </a:bodyPr>
          <a:lstStyle/>
          <a:p>
            <a:pPr marL="0" indent="0">
              <a:buNone/>
            </a:pPr>
            <a:r>
              <a:rPr lang="en-IN" b="1" dirty="0"/>
              <a:t>Key Metrics:</a:t>
            </a:r>
          </a:p>
          <a:p>
            <a:r>
              <a:rPr lang="en-IN" dirty="0"/>
              <a:t>Total Industries: 488</a:t>
            </a:r>
          </a:p>
          <a:p>
            <a:r>
              <a:rPr lang="en-IN" dirty="0"/>
              <a:t>Total Market Cap: 13 million crore</a:t>
            </a:r>
          </a:p>
          <a:p>
            <a:r>
              <a:rPr lang="en-IN" dirty="0"/>
              <a:t>Total Quarterly Sales: 2 million crore</a:t>
            </a:r>
          </a:p>
          <a:p>
            <a:pPr marL="0" indent="0">
              <a:buNone/>
            </a:pPr>
            <a:r>
              <a:rPr lang="en-IN" b="1" dirty="0"/>
              <a:t>Top Companies by Market Capitalization:  </a:t>
            </a:r>
          </a:p>
          <a:p>
            <a:pPr marL="742950" indent="-742950">
              <a:buAutoNum type="arabicPeriod"/>
            </a:pPr>
            <a:r>
              <a:rPr lang="en-IN" dirty="0"/>
              <a:t>Reliance Industries: Market Cap - 583,436.7 crore; Quarterly Sales - 99,810 crore  </a:t>
            </a:r>
          </a:p>
          <a:p>
            <a:pPr marL="742950" indent="-742950">
              <a:buAutoNum type="arabicPeriod"/>
            </a:pPr>
            <a:r>
              <a:rPr lang="en-IN" dirty="0"/>
              <a:t>TCS: Market Cap - 563,709.8 crore; Quarterly Sales - 30,904 crore  </a:t>
            </a:r>
          </a:p>
          <a:p>
            <a:pPr marL="742950" indent="-742950">
              <a:buAutoNum type="arabicPeriod"/>
            </a:pPr>
            <a:r>
              <a:rPr lang="en-IN" dirty="0"/>
              <a:t>HDFC Bank: Market Cap - 482,953.6 crore; Quarterly Sales - 20,581.27 crore  </a:t>
            </a:r>
          </a:p>
          <a:p>
            <a:pPr marL="742950" indent="-742950">
              <a:buAutoNum type="arabicPeriod"/>
            </a:pPr>
            <a:r>
              <a:rPr lang="en-IN" dirty="0"/>
              <a:t>ITC: Market Cap - 320,985.3 crore; Quarterly Sales - 9,772.02 crore  5. HDFC: Market Cap - 289,497.4 crore; Quarterly Sales - 16,840.51 crores</a:t>
            </a:r>
          </a:p>
        </p:txBody>
      </p:sp>
    </p:spTree>
    <p:extLst>
      <p:ext uri="{BB962C8B-B14F-4D97-AF65-F5344CB8AC3E}">
        <p14:creationId xmlns:p14="http://schemas.microsoft.com/office/powerpoint/2010/main" val="41648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CC15D-413C-92EB-5A31-8D690A18123E}"/>
              </a:ext>
            </a:extLst>
          </p:cNvPr>
          <p:cNvSpPr>
            <a:spLocks noGrp="1"/>
          </p:cNvSpPr>
          <p:nvPr>
            <p:ph type="title"/>
          </p:nvPr>
        </p:nvSpPr>
        <p:spPr/>
        <p:txBody>
          <a:bodyPr/>
          <a:lstStyle/>
          <a:p>
            <a:r>
              <a:rPr lang="en-IN" dirty="0"/>
              <a:t>Visual Insights</a:t>
            </a:r>
          </a:p>
        </p:txBody>
      </p:sp>
      <p:sp>
        <p:nvSpPr>
          <p:cNvPr id="3" name="Content Placeholder 2">
            <a:extLst>
              <a:ext uri="{FF2B5EF4-FFF2-40B4-BE49-F238E27FC236}">
                <a16:creationId xmlns:a16="http://schemas.microsoft.com/office/drawing/2014/main" id="{02E501CE-0368-58AD-E673-24F250BC7B47}"/>
              </a:ext>
            </a:extLst>
          </p:cNvPr>
          <p:cNvSpPr>
            <a:spLocks noGrp="1"/>
          </p:cNvSpPr>
          <p:nvPr>
            <p:ph idx="1"/>
          </p:nvPr>
        </p:nvSpPr>
        <p:spPr/>
        <p:txBody>
          <a:bodyPr>
            <a:normAutofit fontScale="55000" lnSpcReduction="20000"/>
          </a:bodyPr>
          <a:lstStyle/>
          <a:p>
            <a:pPr marL="0" indent="0">
              <a:buNone/>
            </a:pPr>
            <a:r>
              <a:rPr lang="en-US" dirty="0"/>
              <a:t>Market </a:t>
            </a:r>
            <a:r>
              <a:rPr lang="en-US" dirty="0" err="1"/>
              <a:t>Cap&amp;Quarterly</a:t>
            </a:r>
            <a:r>
              <a:rPr lang="en-US" dirty="0"/>
              <a:t> Sales by Industry </a:t>
            </a:r>
          </a:p>
          <a:p>
            <a:r>
              <a:rPr lang="en-US" dirty="0"/>
              <a:t>Reliance Industries stands out with the highest market cap and quarterly sales. </a:t>
            </a:r>
          </a:p>
          <a:p>
            <a:r>
              <a:rPr lang="en-US" dirty="0"/>
              <a:t>TCS and HDFC Bank also have substantial market caps, though their sales are comparatively lower. </a:t>
            </a:r>
          </a:p>
          <a:p>
            <a:r>
              <a:rPr lang="en-US" dirty="0"/>
              <a:t>A significant gap in market cap is observed between the top companies and those ranked lower. </a:t>
            </a:r>
          </a:p>
          <a:p>
            <a:pPr marL="0" indent="0">
              <a:buNone/>
            </a:pPr>
            <a:r>
              <a:rPr lang="en-US" dirty="0"/>
              <a:t>Market Cap Distribution </a:t>
            </a:r>
          </a:p>
          <a:p>
            <a:r>
              <a:rPr lang="en-US" dirty="0"/>
              <a:t>The pie chart illustrates the distribution of market caps among the top companies, with Reliance Industries and TCS holding the largest shares. </a:t>
            </a:r>
          </a:p>
          <a:p>
            <a:pPr marL="0" indent="0">
              <a:buNone/>
            </a:pPr>
            <a:r>
              <a:rPr lang="en-US" dirty="0"/>
              <a:t>Monthly Sales by Company Category </a:t>
            </a:r>
          </a:p>
          <a:p>
            <a:r>
              <a:rPr lang="en-US" dirty="0"/>
              <a:t>Large Cap companies dominate monthly sales, with a steep drop-off for Medium Cap and Small Cap companies.</a:t>
            </a:r>
          </a:p>
          <a:p>
            <a:pPr marL="0" indent="0">
              <a:buNone/>
            </a:pPr>
            <a:r>
              <a:rPr lang="en-US" dirty="0"/>
              <a:t> Market Cap by Company Category </a:t>
            </a:r>
          </a:p>
          <a:p>
            <a:r>
              <a:rPr lang="en-US" dirty="0"/>
              <a:t>Similarly, Large Cap companies hold the majority of the market, with Medium Cap and small-cap companies holding much smaller portions</a:t>
            </a:r>
            <a:endParaRPr lang="en-IN" dirty="0"/>
          </a:p>
        </p:txBody>
      </p:sp>
    </p:spTree>
    <p:extLst>
      <p:ext uri="{BB962C8B-B14F-4D97-AF65-F5344CB8AC3E}">
        <p14:creationId xmlns:p14="http://schemas.microsoft.com/office/powerpoint/2010/main" val="3269704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F2E3-FAE9-B857-6AC0-60EFEC3C5003}"/>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0AA232DC-FBD5-8DF2-E518-23F5C83361FB}"/>
              </a:ext>
            </a:extLst>
          </p:cNvPr>
          <p:cNvSpPr>
            <a:spLocks noGrp="1"/>
          </p:cNvSpPr>
          <p:nvPr>
            <p:ph idx="1"/>
          </p:nvPr>
        </p:nvSpPr>
        <p:spPr/>
        <p:txBody>
          <a:bodyPr>
            <a:normAutofit fontScale="77500" lnSpcReduction="20000"/>
          </a:bodyPr>
          <a:lstStyle/>
          <a:p>
            <a:r>
              <a:rPr lang="en-US" dirty="0"/>
              <a:t>Dominance of Large Cap Companies: Large Cap companies, particularly Reliance Industries, significantly influence the market with their substantial market cap and sales figures.</a:t>
            </a:r>
          </a:p>
          <a:p>
            <a:r>
              <a:rPr lang="en-US" dirty="0"/>
              <a:t> Disparity in Market Cap and Sales: A notable disparity exists between the market cap and sales of the top companies, indicating that high market cap does not always correlate with higher sales. </a:t>
            </a:r>
          </a:p>
          <a:p>
            <a:r>
              <a:rPr lang="en-US" dirty="0"/>
              <a:t>Leading Industries: The oil and gas sector (e.g., IOCL, BPCL) is prominent among the top industries by quarterly sales, underscoring its critical role in the economy. </a:t>
            </a:r>
          </a:p>
          <a:p>
            <a:r>
              <a:rPr lang="en-US" dirty="0"/>
              <a:t>Concentration of Market Cap: </a:t>
            </a:r>
            <a:r>
              <a:rPr lang="en-US" dirty="0" err="1"/>
              <a:t>Marketcap</a:t>
            </a:r>
            <a:r>
              <a:rPr lang="en-US" dirty="0"/>
              <a:t> is heavily concentrated in a few large companies, suggesting a market that is less diversified </a:t>
            </a:r>
          </a:p>
          <a:p>
            <a:pPr marL="0" indent="0">
              <a:buNone/>
            </a:pPr>
            <a:r>
              <a:rPr lang="en-US" b="1" dirty="0"/>
              <a:t>This analysis highlights the financial strength and market positioning of leading companies, providing valuable insights for investors and stakeholders.</a:t>
            </a:r>
            <a:endParaRPr lang="en-IN" b="1" dirty="0"/>
          </a:p>
        </p:txBody>
      </p:sp>
    </p:spTree>
    <p:extLst>
      <p:ext uri="{BB962C8B-B14F-4D97-AF65-F5344CB8AC3E}">
        <p14:creationId xmlns:p14="http://schemas.microsoft.com/office/powerpoint/2010/main" val="3661572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B7EC49-632E-B32E-7C84-9E9BB89B0C03}"/>
              </a:ext>
            </a:extLst>
          </p:cNvPr>
          <p:cNvSpPr>
            <a:spLocks noGrp="1"/>
          </p:cNvSpPr>
          <p:nvPr>
            <p:ph type="ctrTitle"/>
          </p:nvPr>
        </p:nvSpPr>
        <p:spPr/>
        <p:txBody>
          <a:bodyPr/>
          <a:lstStyle/>
          <a:p>
            <a:r>
              <a:rPr lang="en-US" dirty="0"/>
              <a:t>03- Employee Attrition</a:t>
            </a:r>
            <a:endParaRPr lang="en-IN" dirty="0"/>
          </a:p>
        </p:txBody>
      </p:sp>
      <p:sp>
        <p:nvSpPr>
          <p:cNvPr id="5" name="Subtitle 4">
            <a:extLst>
              <a:ext uri="{FF2B5EF4-FFF2-40B4-BE49-F238E27FC236}">
                <a16:creationId xmlns:a16="http://schemas.microsoft.com/office/drawing/2014/main" id="{16786D6D-9317-8AF5-B8FC-DB76831F1A6D}"/>
              </a:ext>
            </a:extLst>
          </p:cNvPr>
          <p:cNvSpPr>
            <a:spLocks noGrp="1"/>
          </p:cNvSpPr>
          <p:nvPr>
            <p:ph type="subTitle" idx="1"/>
          </p:nvPr>
        </p:nvSpPr>
        <p:spPr>
          <a:xfrm>
            <a:off x="4038598" y="5486395"/>
            <a:ext cx="1752602" cy="647704"/>
          </a:xfrm>
        </p:spPr>
        <p:txBody>
          <a:bodyPr>
            <a:normAutofit/>
          </a:bodyPr>
          <a:lstStyle/>
          <a:p>
            <a:endParaRPr lang="en-IN" dirty="0"/>
          </a:p>
        </p:txBody>
      </p:sp>
    </p:spTree>
    <p:extLst>
      <p:ext uri="{BB962C8B-B14F-4D97-AF65-F5344CB8AC3E}">
        <p14:creationId xmlns:p14="http://schemas.microsoft.com/office/powerpoint/2010/main" val="1579531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3921-A042-3148-F04B-08B5020F0100}"/>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08F0301D-4D29-AC71-1DCC-104EA9CC7994}"/>
              </a:ext>
            </a:extLst>
          </p:cNvPr>
          <p:cNvSpPr>
            <a:spLocks noGrp="1"/>
          </p:cNvSpPr>
          <p:nvPr>
            <p:ph idx="1"/>
          </p:nvPr>
        </p:nvSpPr>
        <p:spPr/>
        <p:txBody>
          <a:bodyPr/>
          <a:lstStyle/>
          <a:p>
            <a:pPr marL="0" indent="0">
              <a:buNone/>
            </a:pPr>
            <a:r>
              <a:rPr lang="en-US" dirty="0"/>
              <a:t>The XYZ company, which was established a few years ago, has been experiencing a high attrition rate of around 15% for the past couple of years. This has had a major impact on the company in various ways. To address this issue, the company has enlisted the help of an HR analytics consultancy to analyze the available data and understand why employees are leaving. As the HR analyst for this project, my role involves creating a dashboard that will assist the organization in making data-driven decisions.</a:t>
            </a:r>
            <a:endParaRPr lang="en-IN" dirty="0"/>
          </a:p>
        </p:txBody>
      </p:sp>
    </p:spTree>
    <p:extLst>
      <p:ext uri="{BB962C8B-B14F-4D97-AF65-F5344CB8AC3E}">
        <p14:creationId xmlns:p14="http://schemas.microsoft.com/office/powerpoint/2010/main" val="756858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70E3-22A8-FDEE-95FA-9F4C5FFB125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2611404-DA91-A5CB-2A38-A0AD80DD6B87}"/>
              </a:ext>
            </a:extLst>
          </p:cNvPr>
          <p:cNvSpPr>
            <a:spLocks noGrp="1"/>
          </p:cNvSpPr>
          <p:nvPr>
            <p:ph idx="1"/>
          </p:nvPr>
        </p:nvSpPr>
        <p:spPr/>
        <p:txBody>
          <a:bodyPr>
            <a:normAutofit/>
          </a:bodyPr>
          <a:lstStyle/>
          <a:p>
            <a:pPr marL="0" indent="0">
              <a:buNone/>
            </a:pPr>
            <a:r>
              <a:rPr lang="en-US" dirty="0"/>
              <a:t>Employee attrition, also known as turnover, refers to when employees leave an organization, leading to increased costs and disruptions. Analyzing attrition data helps to identify patterns and trends, allowing organizations to implement strategies to retain talent. This involves examining factors such as demographics, job roles, tenure, job satisfaction, and compensation to improve overall employee satisfaction and retention.</a:t>
            </a:r>
            <a:endParaRPr lang="en-IN" dirty="0"/>
          </a:p>
        </p:txBody>
      </p:sp>
    </p:spTree>
    <p:extLst>
      <p:ext uri="{BB962C8B-B14F-4D97-AF65-F5344CB8AC3E}">
        <p14:creationId xmlns:p14="http://schemas.microsoft.com/office/powerpoint/2010/main" val="3348240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DA647-8B2D-375A-2FBE-EA3FDC09C7E8}"/>
              </a:ext>
            </a:extLst>
          </p:cNvPr>
          <p:cNvSpPr>
            <a:spLocks noGrp="1"/>
          </p:cNvSpPr>
          <p:nvPr>
            <p:ph type="title"/>
          </p:nvPr>
        </p:nvSpPr>
        <p:spPr/>
        <p:txBody>
          <a:bodyPr/>
          <a:lstStyle/>
          <a:p>
            <a:r>
              <a:rPr lang="en-US" dirty="0"/>
              <a:t>Table of Content</a:t>
            </a:r>
            <a:endParaRPr lang="en-IN" dirty="0"/>
          </a:p>
        </p:txBody>
      </p:sp>
      <p:sp>
        <p:nvSpPr>
          <p:cNvPr id="3" name="Content Placeholder 2">
            <a:extLst>
              <a:ext uri="{FF2B5EF4-FFF2-40B4-BE49-F238E27FC236}">
                <a16:creationId xmlns:a16="http://schemas.microsoft.com/office/drawing/2014/main" id="{7BBED367-CFDE-0C2A-8392-FB211F512CE2}"/>
              </a:ext>
            </a:extLst>
          </p:cNvPr>
          <p:cNvSpPr>
            <a:spLocks noGrp="1"/>
          </p:cNvSpPr>
          <p:nvPr>
            <p:ph idx="1"/>
          </p:nvPr>
        </p:nvSpPr>
        <p:spPr/>
        <p:txBody>
          <a:bodyPr/>
          <a:lstStyle/>
          <a:p>
            <a:r>
              <a:rPr lang="en-US" dirty="0"/>
              <a:t>Project 01 - Analyzing Amazon Sales Data</a:t>
            </a:r>
          </a:p>
          <a:p>
            <a:r>
              <a:rPr lang="en-US" dirty="0"/>
              <a:t>Project 02 – Financial Analytics</a:t>
            </a:r>
          </a:p>
          <a:p>
            <a:r>
              <a:rPr lang="en-US" dirty="0"/>
              <a:t>Project 03 – Employee Attrition Analysis</a:t>
            </a:r>
            <a:endParaRPr lang="en-IN" dirty="0"/>
          </a:p>
        </p:txBody>
      </p:sp>
    </p:spTree>
    <p:extLst>
      <p:ext uri="{BB962C8B-B14F-4D97-AF65-F5344CB8AC3E}">
        <p14:creationId xmlns:p14="http://schemas.microsoft.com/office/powerpoint/2010/main" val="2411904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579F-CBCD-D740-9F2A-C334C334F856}"/>
              </a:ext>
            </a:extLst>
          </p:cNvPr>
          <p:cNvSpPr>
            <a:spLocks noGrp="1"/>
          </p:cNvSpPr>
          <p:nvPr>
            <p:ph type="title"/>
          </p:nvPr>
        </p:nvSpPr>
        <p:spPr/>
        <p:txBody>
          <a:bodyPr/>
          <a:lstStyle/>
          <a:p>
            <a:r>
              <a:rPr lang="en-IN" dirty="0"/>
              <a:t>Approach</a:t>
            </a:r>
          </a:p>
        </p:txBody>
      </p:sp>
      <p:sp>
        <p:nvSpPr>
          <p:cNvPr id="3" name="Content Placeholder 2">
            <a:extLst>
              <a:ext uri="{FF2B5EF4-FFF2-40B4-BE49-F238E27FC236}">
                <a16:creationId xmlns:a16="http://schemas.microsoft.com/office/drawing/2014/main" id="{7C71830F-0A01-1BE9-7AAB-0E2DDABD44A3}"/>
              </a:ext>
            </a:extLst>
          </p:cNvPr>
          <p:cNvSpPr>
            <a:spLocks noGrp="1"/>
          </p:cNvSpPr>
          <p:nvPr>
            <p:ph idx="1"/>
          </p:nvPr>
        </p:nvSpPr>
        <p:spPr/>
        <p:txBody>
          <a:bodyPr>
            <a:normAutofit fontScale="92500" lnSpcReduction="20000"/>
          </a:bodyPr>
          <a:lstStyle/>
          <a:p>
            <a:r>
              <a:rPr lang="en-US" dirty="0"/>
              <a:t>Data Cleaning: Data cleaning ensures that the data is accurate, consistent, and usable. This includes handling missing values, removing duplicates, and other manipulations using MS Excel.</a:t>
            </a:r>
          </a:p>
          <a:p>
            <a:r>
              <a:rPr lang="en-US" dirty="0"/>
              <a:t>Data Modeling: Data modeling involves structuring the data to extract meaningful insights, such as defining metrics, aggregation, creating new measures, and more.</a:t>
            </a:r>
          </a:p>
          <a:p>
            <a:r>
              <a:rPr lang="en-US" dirty="0"/>
              <a:t>Data Visualization: Data visualization helps in interpreting the data and identifying trends and patterns. We utilized Power BI to visualize the distribution of market capitalization and quarterly sales. The financial analysis dashboard provides a comprehensive overview of market capitalization and quarterly sales across various industries.</a:t>
            </a:r>
            <a:endParaRPr lang="en-IN" dirty="0"/>
          </a:p>
          <a:p>
            <a:endParaRPr lang="en-IN" dirty="0"/>
          </a:p>
        </p:txBody>
      </p:sp>
    </p:spTree>
    <p:extLst>
      <p:ext uri="{BB962C8B-B14F-4D97-AF65-F5344CB8AC3E}">
        <p14:creationId xmlns:p14="http://schemas.microsoft.com/office/powerpoint/2010/main" val="2389510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77EC7-771C-9FD2-4C69-2057E9081A39}"/>
              </a:ext>
            </a:extLst>
          </p:cNvPr>
          <p:cNvSpPr>
            <a:spLocks noGrp="1"/>
          </p:cNvSpPr>
          <p:nvPr>
            <p:ph type="title"/>
          </p:nvPr>
        </p:nvSpPr>
        <p:spPr>
          <a:xfrm>
            <a:off x="2438399" y="1473199"/>
            <a:ext cx="13906497" cy="1308101"/>
          </a:xfrm>
        </p:spPr>
        <p:txBody>
          <a:bodyPr/>
          <a:lstStyle/>
          <a:p>
            <a:r>
              <a:rPr lang="en-IN" dirty="0"/>
              <a:t>Dashboard</a:t>
            </a:r>
          </a:p>
        </p:txBody>
      </p:sp>
      <p:pic>
        <p:nvPicPr>
          <p:cNvPr id="5" name="Content Placeholder 4">
            <a:extLst>
              <a:ext uri="{FF2B5EF4-FFF2-40B4-BE49-F238E27FC236}">
                <a16:creationId xmlns:a16="http://schemas.microsoft.com/office/drawing/2014/main" id="{91DF0AFA-55B9-69ED-E471-EDF551E6A6F6}"/>
              </a:ext>
            </a:extLst>
          </p:cNvPr>
          <p:cNvPicPr>
            <a:picLocks noGrp="1" noChangeAspect="1"/>
          </p:cNvPicPr>
          <p:nvPr>
            <p:ph idx="1"/>
          </p:nvPr>
        </p:nvPicPr>
        <p:blipFill>
          <a:blip r:embed="rId2"/>
          <a:stretch>
            <a:fillRect/>
          </a:stretch>
        </p:blipFill>
        <p:spPr>
          <a:xfrm>
            <a:off x="2057400" y="3009900"/>
            <a:ext cx="14780346" cy="5803901"/>
          </a:xfrm>
        </p:spPr>
      </p:pic>
    </p:spTree>
    <p:extLst>
      <p:ext uri="{BB962C8B-B14F-4D97-AF65-F5344CB8AC3E}">
        <p14:creationId xmlns:p14="http://schemas.microsoft.com/office/powerpoint/2010/main" val="229957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A56C7-785F-478F-3983-551A9E8FF674}"/>
              </a:ext>
            </a:extLst>
          </p:cNvPr>
          <p:cNvSpPr>
            <a:spLocks noGrp="1"/>
          </p:cNvSpPr>
          <p:nvPr>
            <p:ph type="title"/>
          </p:nvPr>
        </p:nvSpPr>
        <p:spPr>
          <a:xfrm>
            <a:off x="1828800" y="1866900"/>
            <a:ext cx="13982697" cy="1155701"/>
          </a:xfrm>
        </p:spPr>
        <p:txBody>
          <a:bodyPr/>
          <a:lstStyle/>
          <a:p>
            <a:r>
              <a:rPr lang="en-IN" dirty="0"/>
              <a:t>Visual Insights</a:t>
            </a:r>
          </a:p>
        </p:txBody>
      </p:sp>
      <p:sp>
        <p:nvSpPr>
          <p:cNvPr id="3" name="Content Placeholder 2">
            <a:extLst>
              <a:ext uri="{FF2B5EF4-FFF2-40B4-BE49-F238E27FC236}">
                <a16:creationId xmlns:a16="http://schemas.microsoft.com/office/drawing/2014/main" id="{12505713-71CE-BCD6-3094-186AA02FD004}"/>
              </a:ext>
            </a:extLst>
          </p:cNvPr>
          <p:cNvSpPr>
            <a:spLocks noGrp="1"/>
          </p:cNvSpPr>
          <p:nvPr>
            <p:ph idx="1"/>
          </p:nvPr>
        </p:nvSpPr>
        <p:spPr>
          <a:xfrm>
            <a:off x="1943102" y="3695700"/>
            <a:ext cx="14401794" cy="5118102"/>
          </a:xfrm>
        </p:spPr>
        <p:txBody>
          <a:bodyPr>
            <a:normAutofit fontScale="55000" lnSpcReduction="20000"/>
          </a:bodyPr>
          <a:lstStyle/>
          <a:p>
            <a:r>
              <a:rPr lang="en-US" b="1" dirty="0"/>
              <a:t>Key Metrics </a:t>
            </a:r>
          </a:p>
          <a:p>
            <a:r>
              <a:rPr lang="en-US" dirty="0"/>
              <a:t>Total Employees: 4410 </a:t>
            </a:r>
          </a:p>
          <a:p>
            <a:r>
              <a:rPr lang="en-US" dirty="0"/>
              <a:t>Total Attrition: 711 employees </a:t>
            </a:r>
          </a:p>
          <a:p>
            <a:r>
              <a:rPr lang="en-US" dirty="0"/>
              <a:t>Active Employees: 3699 </a:t>
            </a:r>
          </a:p>
          <a:p>
            <a:r>
              <a:rPr lang="en-US" dirty="0"/>
              <a:t>Attrition Rate:16.1% Average Years in Company: 7.01 year</a:t>
            </a:r>
          </a:p>
          <a:p>
            <a:r>
              <a:rPr lang="en-US" dirty="0"/>
              <a:t> </a:t>
            </a:r>
            <a:r>
              <a:rPr lang="en-US" b="1" dirty="0"/>
              <a:t>Key Insights </a:t>
            </a:r>
          </a:p>
          <a:p>
            <a:pPr marL="0" indent="0">
              <a:buNone/>
            </a:pPr>
            <a:r>
              <a:rPr lang="en-US" dirty="0"/>
              <a:t>1. Attrition by Age Group: </a:t>
            </a:r>
          </a:p>
          <a:p>
            <a:r>
              <a:rPr lang="en-US" dirty="0"/>
              <a:t>The highest attrition occurs in the age group of 26-35 years, with 348 employees. </a:t>
            </a:r>
          </a:p>
          <a:p>
            <a:r>
              <a:rPr lang="en-US" dirty="0"/>
              <a:t>Other significant attrition groups are 18-25 (132), 36-45 (129), 46-55 (78), and 55+ (24). </a:t>
            </a:r>
          </a:p>
          <a:p>
            <a:pPr marL="0" indent="0">
              <a:buNone/>
            </a:pPr>
            <a:r>
              <a:rPr lang="en-US" dirty="0"/>
              <a:t>2. Attrition by Salary Group: </a:t>
            </a:r>
          </a:p>
          <a:p>
            <a:r>
              <a:rPr lang="en-US" dirty="0"/>
              <a:t>The salary group 50k-100k experiences the highest attrition with 489 employees. </a:t>
            </a:r>
          </a:p>
          <a:p>
            <a:r>
              <a:rPr lang="en-US" dirty="0"/>
              <a:t>Other salary groups include </a:t>
            </a:r>
            <a:r>
              <a:rPr lang="en-US" dirty="0" err="1"/>
              <a:t>Upto</a:t>
            </a:r>
            <a:r>
              <a:rPr lang="en-US" dirty="0"/>
              <a:t> 25k (105),150k+ (60), and 100k-150k (57).</a:t>
            </a:r>
            <a:endParaRPr lang="en-IN" dirty="0"/>
          </a:p>
        </p:txBody>
      </p:sp>
    </p:spTree>
    <p:extLst>
      <p:ext uri="{BB962C8B-B14F-4D97-AF65-F5344CB8AC3E}">
        <p14:creationId xmlns:p14="http://schemas.microsoft.com/office/powerpoint/2010/main" val="693400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4230-E003-59A2-9B54-AFF5E38151C0}"/>
              </a:ext>
            </a:extLst>
          </p:cNvPr>
          <p:cNvSpPr>
            <a:spLocks noGrp="1"/>
          </p:cNvSpPr>
          <p:nvPr>
            <p:ph type="title"/>
          </p:nvPr>
        </p:nvSpPr>
        <p:spPr/>
        <p:txBody>
          <a:bodyPr/>
          <a:lstStyle/>
          <a:p>
            <a:r>
              <a:rPr lang="en-IN" dirty="0"/>
              <a:t>Visual Insights</a:t>
            </a:r>
          </a:p>
        </p:txBody>
      </p:sp>
      <p:sp>
        <p:nvSpPr>
          <p:cNvPr id="3" name="Content Placeholder 2">
            <a:extLst>
              <a:ext uri="{FF2B5EF4-FFF2-40B4-BE49-F238E27FC236}">
                <a16:creationId xmlns:a16="http://schemas.microsoft.com/office/drawing/2014/main" id="{361ED57F-CA98-17D0-C403-7CE8A296B4A5}"/>
              </a:ext>
            </a:extLst>
          </p:cNvPr>
          <p:cNvSpPr>
            <a:spLocks noGrp="1"/>
          </p:cNvSpPr>
          <p:nvPr>
            <p:ph idx="1"/>
          </p:nvPr>
        </p:nvSpPr>
        <p:spPr/>
        <p:txBody>
          <a:bodyPr>
            <a:normAutofit fontScale="55000" lnSpcReduction="20000"/>
          </a:bodyPr>
          <a:lstStyle/>
          <a:p>
            <a:pPr marL="0" indent="0">
              <a:buNone/>
            </a:pPr>
            <a:r>
              <a:rPr lang="en-US" dirty="0"/>
              <a:t>3. Attrition by Years at Company: </a:t>
            </a:r>
          </a:p>
          <a:p>
            <a:r>
              <a:rPr lang="en-US" dirty="0"/>
              <a:t>Highest attrition happens within the first year (147 employees). </a:t>
            </a:r>
          </a:p>
          <a:p>
            <a:r>
              <a:rPr lang="en-US" dirty="0"/>
              <a:t>Attrition significantly drops after the first year, with minor peaks at later years. </a:t>
            </a:r>
          </a:p>
          <a:p>
            <a:pPr marL="0" indent="0">
              <a:buNone/>
            </a:pPr>
            <a:r>
              <a:rPr lang="en-US" dirty="0"/>
              <a:t>4. Attrition by Job Role: </a:t>
            </a:r>
          </a:p>
          <a:p>
            <a:pPr marL="0" indent="0">
              <a:buNone/>
            </a:pPr>
            <a:r>
              <a:rPr lang="en-US" dirty="0"/>
              <a:t>Sales Executives have the highest attrition (165 employees), followed by Research Scientists(159) and Laboratory Technicians(126). </a:t>
            </a:r>
          </a:p>
          <a:p>
            <a:pPr marL="0" indent="0">
              <a:buNone/>
            </a:pPr>
            <a:r>
              <a:rPr lang="en-US" dirty="0"/>
              <a:t>Other roles include Healthcare Representatives, Research Directors, Managers, Sales Representatives, and Human Resources. </a:t>
            </a:r>
          </a:p>
          <a:p>
            <a:pPr marL="0" indent="0">
              <a:buNone/>
            </a:pPr>
            <a:r>
              <a:rPr lang="en-US" dirty="0"/>
              <a:t>5. Employees by Job Role and Job Satisfaction: </a:t>
            </a:r>
          </a:p>
          <a:p>
            <a:r>
              <a:rPr lang="en-US" dirty="0"/>
              <a:t>The job satisfaction levels range from 1 to 4. </a:t>
            </a:r>
          </a:p>
          <a:p>
            <a:r>
              <a:rPr lang="en-US" dirty="0"/>
              <a:t>Sales Executives and Research Scientists have varied job satisfaction levels, with noticeable attrition at lower satisfaction levels. </a:t>
            </a:r>
          </a:p>
          <a:p>
            <a:pPr marL="0" indent="0">
              <a:buNone/>
            </a:pPr>
            <a:r>
              <a:rPr lang="en-US" dirty="0"/>
              <a:t>6. Attrition by Education Field: </a:t>
            </a:r>
          </a:p>
          <a:p>
            <a:r>
              <a:rPr lang="en-US" dirty="0"/>
              <a:t>Life Sciences have the highest attrition with 303 employees, followed by Medical (225) and Marketing (75). </a:t>
            </a:r>
          </a:p>
          <a:p>
            <a:r>
              <a:rPr lang="en-US" dirty="0"/>
              <a:t>Other fields include Technical Degrees, Human Resources, and Other.</a:t>
            </a:r>
            <a:endParaRPr lang="en-IN" dirty="0"/>
          </a:p>
        </p:txBody>
      </p:sp>
    </p:spTree>
    <p:extLst>
      <p:ext uri="{BB962C8B-B14F-4D97-AF65-F5344CB8AC3E}">
        <p14:creationId xmlns:p14="http://schemas.microsoft.com/office/powerpoint/2010/main" val="298058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FBF9A-AC14-FFAC-B651-41C9BBCA2170}"/>
              </a:ext>
            </a:extLst>
          </p:cNvPr>
          <p:cNvSpPr>
            <a:spLocks noGrp="1"/>
          </p:cNvSpPr>
          <p:nvPr>
            <p:ph type="title"/>
          </p:nvPr>
        </p:nvSpPr>
        <p:spPr>
          <a:xfrm>
            <a:off x="2285999" y="1473199"/>
            <a:ext cx="14058897" cy="1308101"/>
          </a:xfrm>
        </p:spPr>
        <p:txBody>
          <a:bodyPr/>
          <a:lstStyle/>
          <a:p>
            <a:r>
              <a:rPr lang="en-IN" dirty="0"/>
              <a:t>Conclusion </a:t>
            </a:r>
          </a:p>
        </p:txBody>
      </p:sp>
      <p:sp>
        <p:nvSpPr>
          <p:cNvPr id="4" name="Text Placeholder 3">
            <a:extLst>
              <a:ext uri="{FF2B5EF4-FFF2-40B4-BE49-F238E27FC236}">
                <a16:creationId xmlns:a16="http://schemas.microsoft.com/office/drawing/2014/main" id="{1AEC0D9C-D909-7424-24D3-D15EFF256FD4}"/>
              </a:ext>
            </a:extLst>
          </p:cNvPr>
          <p:cNvSpPr>
            <a:spLocks noGrp="1"/>
          </p:cNvSpPr>
          <p:nvPr>
            <p:ph type="body" idx="1"/>
          </p:nvPr>
        </p:nvSpPr>
        <p:spPr/>
        <p:txBody>
          <a:bodyPr/>
          <a:lstStyle/>
          <a:p>
            <a:r>
              <a:rPr lang="en-IN" dirty="0"/>
              <a:t>High-Risk Groups:</a:t>
            </a:r>
          </a:p>
        </p:txBody>
      </p:sp>
      <p:sp>
        <p:nvSpPr>
          <p:cNvPr id="5" name="Content Placeholder 4">
            <a:extLst>
              <a:ext uri="{FF2B5EF4-FFF2-40B4-BE49-F238E27FC236}">
                <a16:creationId xmlns:a16="http://schemas.microsoft.com/office/drawing/2014/main" id="{4A3E75D8-C049-E172-96EB-15A60B5C6DC5}"/>
              </a:ext>
            </a:extLst>
          </p:cNvPr>
          <p:cNvSpPr>
            <a:spLocks noGrp="1"/>
          </p:cNvSpPr>
          <p:nvPr>
            <p:ph sz="half" idx="2"/>
          </p:nvPr>
        </p:nvSpPr>
        <p:spPr/>
        <p:txBody>
          <a:bodyPr>
            <a:normAutofit fontScale="77500" lnSpcReduction="20000"/>
          </a:bodyPr>
          <a:lstStyle/>
          <a:p>
            <a:r>
              <a:rPr lang="en-US" dirty="0"/>
              <a:t>Employees aged 26-35 years.</a:t>
            </a:r>
          </a:p>
          <a:p>
            <a:r>
              <a:rPr lang="en-US" dirty="0"/>
              <a:t> Employees with 1 year of tenure.</a:t>
            </a:r>
          </a:p>
          <a:p>
            <a:r>
              <a:rPr lang="en-US" dirty="0"/>
              <a:t> Sales Executives and Research Scientists. </a:t>
            </a:r>
          </a:p>
          <a:p>
            <a:r>
              <a:rPr lang="en-US" dirty="0"/>
              <a:t>Employees in the salary range of 50k -100k. </a:t>
            </a:r>
          </a:p>
          <a:p>
            <a:r>
              <a:rPr lang="en-US" dirty="0"/>
              <a:t>Employees with Life Sciences and Medical educational backgrounds.</a:t>
            </a:r>
            <a:endParaRPr lang="en-IN" dirty="0"/>
          </a:p>
        </p:txBody>
      </p:sp>
      <p:sp>
        <p:nvSpPr>
          <p:cNvPr id="6" name="Text Placeholder 5">
            <a:extLst>
              <a:ext uri="{FF2B5EF4-FFF2-40B4-BE49-F238E27FC236}">
                <a16:creationId xmlns:a16="http://schemas.microsoft.com/office/drawing/2014/main" id="{8F5B5AA5-003E-5547-DA97-C2861ED394C0}"/>
              </a:ext>
            </a:extLst>
          </p:cNvPr>
          <p:cNvSpPr>
            <a:spLocks noGrp="1"/>
          </p:cNvSpPr>
          <p:nvPr>
            <p:ph type="body" sz="quarter" idx="3"/>
          </p:nvPr>
        </p:nvSpPr>
        <p:spPr/>
        <p:txBody>
          <a:bodyPr/>
          <a:lstStyle/>
          <a:p>
            <a:r>
              <a:rPr lang="en-IN" dirty="0"/>
              <a:t>Areas for Improvement:</a:t>
            </a:r>
          </a:p>
        </p:txBody>
      </p:sp>
      <p:sp>
        <p:nvSpPr>
          <p:cNvPr id="7" name="Content Placeholder 6">
            <a:extLst>
              <a:ext uri="{FF2B5EF4-FFF2-40B4-BE49-F238E27FC236}">
                <a16:creationId xmlns:a16="http://schemas.microsoft.com/office/drawing/2014/main" id="{8B5891D2-2569-60C5-F84E-108F67651AD0}"/>
              </a:ext>
            </a:extLst>
          </p:cNvPr>
          <p:cNvSpPr>
            <a:spLocks noGrp="1"/>
          </p:cNvSpPr>
          <p:nvPr>
            <p:ph sz="quarter" idx="4"/>
          </p:nvPr>
        </p:nvSpPr>
        <p:spPr/>
        <p:txBody>
          <a:bodyPr>
            <a:normAutofit fontScale="77500" lnSpcReduction="20000"/>
          </a:bodyPr>
          <a:lstStyle/>
          <a:p>
            <a:r>
              <a:rPr lang="en-US" dirty="0"/>
              <a:t>Focus on retention strategies for employees in their first year. </a:t>
            </a:r>
          </a:p>
          <a:p>
            <a:r>
              <a:rPr lang="en-US" dirty="0"/>
              <a:t>Increase job satisfaction for high-attrition roles like Sales Executives and Research Scientists. </a:t>
            </a:r>
          </a:p>
          <a:p>
            <a:r>
              <a:rPr lang="en-US" dirty="0"/>
              <a:t>Explore reasons behind high attrition in the 50k-100k salary range and address them.</a:t>
            </a:r>
          </a:p>
          <a:p>
            <a:r>
              <a:rPr lang="en-US" dirty="0"/>
              <a:t> Tailored retention programs for employees aged 26-35 years</a:t>
            </a:r>
            <a:endParaRPr lang="en-IN" dirty="0"/>
          </a:p>
        </p:txBody>
      </p:sp>
      <p:sp>
        <p:nvSpPr>
          <p:cNvPr id="8" name="TextBox 7">
            <a:extLst>
              <a:ext uri="{FF2B5EF4-FFF2-40B4-BE49-F238E27FC236}">
                <a16:creationId xmlns:a16="http://schemas.microsoft.com/office/drawing/2014/main" id="{4DE50D3A-9B0E-B1A9-108C-C1695A08E9EB}"/>
              </a:ext>
            </a:extLst>
          </p:cNvPr>
          <p:cNvSpPr txBox="1"/>
          <p:nvPr/>
        </p:nvSpPr>
        <p:spPr>
          <a:xfrm>
            <a:off x="1692650" y="8490635"/>
            <a:ext cx="14233149" cy="830997"/>
          </a:xfrm>
          <a:prstGeom prst="rect">
            <a:avLst/>
          </a:prstGeom>
          <a:noFill/>
        </p:spPr>
        <p:txBody>
          <a:bodyPr wrap="square" rtlCol="0">
            <a:spAutoFit/>
          </a:bodyPr>
          <a:lstStyle/>
          <a:p>
            <a:r>
              <a:rPr lang="en-US" sz="2400" b="1" dirty="0"/>
              <a:t>According to me, By addressing these key areas, the organization can work towards reducing the overall attrition rate and improving employee retention.</a:t>
            </a:r>
            <a:endParaRPr lang="en-IN" sz="2400" b="1" dirty="0"/>
          </a:p>
        </p:txBody>
      </p:sp>
    </p:spTree>
    <p:extLst>
      <p:ext uri="{BB962C8B-B14F-4D97-AF65-F5344CB8AC3E}">
        <p14:creationId xmlns:p14="http://schemas.microsoft.com/office/powerpoint/2010/main" val="2967136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38058" y="1341382"/>
            <a:ext cx="9516615" cy="8945618"/>
          </a:xfrm>
          <a:custGeom>
            <a:avLst/>
            <a:gdLst/>
            <a:ahLst/>
            <a:cxnLst/>
            <a:rect l="l" t="t" r="r" b="b"/>
            <a:pathLst>
              <a:path w="9516615" h="8945618">
                <a:moveTo>
                  <a:pt x="0" y="0"/>
                </a:moveTo>
                <a:lnTo>
                  <a:pt x="9516615" y="0"/>
                </a:lnTo>
                <a:lnTo>
                  <a:pt x="9516615" y="8945618"/>
                </a:lnTo>
                <a:lnTo>
                  <a:pt x="0" y="8945618"/>
                </a:lnTo>
                <a:lnTo>
                  <a:pt x="0" y="0"/>
                </a:lnTo>
                <a:close/>
              </a:path>
            </a:pathLst>
          </a:custGeom>
          <a:blipFill>
            <a:blip r:embed="rId2"/>
            <a:stretch>
              <a:fillRect/>
            </a:stretch>
          </a:blipFill>
        </p:spPr>
      </p:sp>
      <p:sp>
        <p:nvSpPr>
          <p:cNvPr id="3" name="Freeform 3"/>
          <p:cNvSpPr/>
          <p:nvPr/>
        </p:nvSpPr>
        <p:spPr>
          <a:xfrm>
            <a:off x="1028700" y="2492983"/>
            <a:ext cx="6415610" cy="5301034"/>
          </a:xfrm>
          <a:custGeom>
            <a:avLst/>
            <a:gdLst/>
            <a:ahLst/>
            <a:cxnLst/>
            <a:rect l="l" t="t" r="r" b="b"/>
            <a:pathLst>
              <a:path w="6415610" h="5301034">
                <a:moveTo>
                  <a:pt x="0" y="0"/>
                </a:moveTo>
                <a:lnTo>
                  <a:pt x="6415610" y="0"/>
                </a:lnTo>
                <a:lnTo>
                  <a:pt x="6415610" y="5301034"/>
                </a:lnTo>
                <a:lnTo>
                  <a:pt x="0" y="53010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19400" y="3924300"/>
            <a:ext cx="9156129" cy="4364013"/>
          </a:xfrm>
          <a:custGeom>
            <a:avLst/>
            <a:gdLst/>
            <a:ahLst/>
            <a:cxnLst/>
            <a:rect l="l" t="t" r="r" b="b"/>
            <a:pathLst>
              <a:path w="10481234" h="5680026">
                <a:moveTo>
                  <a:pt x="0" y="0"/>
                </a:moveTo>
                <a:lnTo>
                  <a:pt x="10481234" y="0"/>
                </a:lnTo>
                <a:lnTo>
                  <a:pt x="10481234" y="5680026"/>
                </a:lnTo>
                <a:lnTo>
                  <a:pt x="0" y="5680026"/>
                </a:lnTo>
                <a:lnTo>
                  <a:pt x="0" y="0"/>
                </a:lnTo>
                <a:close/>
              </a:path>
            </a:pathLst>
          </a:custGeom>
          <a:blipFill>
            <a:blip r:embed="rId2"/>
            <a:stretch>
              <a:fillRect b="-11716"/>
            </a:stretch>
          </a:blipFill>
        </p:spPr>
        <p:txBody>
          <a:bodyPr/>
          <a:lstStyle/>
          <a:p>
            <a:endParaRPr lang="en-IN" dirty="0"/>
          </a:p>
        </p:txBody>
      </p:sp>
      <p:sp>
        <p:nvSpPr>
          <p:cNvPr id="3" name="TextBox 3"/>
          <p:cNvSpPr txBox="1"/>
          <p:nvPr/>
        </p:nvSpPr>
        <p:spPr>
          <a:xfrm>
            <a:off x="1524000" y="1381760"/>
            <a:ext cx="11040367" cy="1846659"/>
          </a:xfrm>
          <a:prstGeom prst="rect">
            <a:avLst/>
          </a:prstGeom>
        </p:spPr>
        <p:txBody>
          <a:bodyPr wrap="square" lIns="0" tIns="0" rIns="0" bIns="0" rtlCol="0" anchor="t">
            <a:spAutoFit/>
          </a:bodyPr>
          <a:lstStyle/>
          <a:p>
            <a:pPr algn="l"/>
            <a:r>
              <a:rPr lang="en-US" sz="6000" dirty="0">
                <a:solidFill>
                  <a:srgbClr val="000000"/>
                </a:solidFill>
                <a:latin typeface="Public Sans Bold"/>
              </a:rPr>
              <a:t>01- AMAZON SALES ANALYSIS</a:t>
            </a:r>
          </a:p>
        </p:txBody>
      </p:sp>
      <p:sp>
        <p:nvSpPr>
          <p:cNvPr id="4" name="AutoShape 4"/>
          <p:cNvSpPr/>
          <p:nvPr/>
        </p:nvSpPr>
        <p:spPr>
          <a:xfrm flipV="1">
            <a:off x="972874" y="1897380"/>
            <a:ext cx="0" cy="6492240"/>
          </a:xfrm>
          <a:prstGeom prst="line">
            <a:avLst/>
          </a:prstGeom>
          <a:ln w="38100" cap="flat">
            <a:solidFill>
              <a:srgbClr val="000000"/>
            </a:solidFill>
            <a:prstDash val="solid"/>
            <a:headEnd type="none" w="sm" len="sm"/>
            <a:tailEnd type="none" w="sm" len="sm"/>
          </a:ln>
        </p:spPr>
      </p:sp>
      <p:sp>
        <p:nvSpPr>
          <p:cNvPr id="7" name="TextBox 7"/>
          <p:cNvSpPr txBox="1"/>
          <p:nvPr/>
        </p:nvSpPr>
        <p:spPr>
          <a:xfrm>
            <a:off x="1129060" y="5676900"/>
            <a:ext cx="6840736" cy="1891287"/>
          </a:xfrm>
          <a:prstGeom prst="rect">
            <a:avLst/>
          </a:prstGeom>
        </p:spPr>
        <p:txBody>
          <a:bodyPr lIns="0" tIns="0" rIns="0" bIns="0" rtlCol="0" anchor="t">
            <a:spAutoFit/>
          </a:bodyPr>
          <a:lstStyle/>
          <a:p>
            <a:pPr algn="l">
              <a:lnSpc>
                <a:spcPts val="16599"/>
              </a:lnSpc>
            </a:pPr>
            <a:r>
              <a:rPr lang="en-US" sz="9999" dirty="0">
                <a:solidFill>
                  <a:srgbClr val="000000"/>
                </a:solidFill>
                <a:latin typeface="Public Sans Bold"/>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7278350" y="1463040"/>
            <a:ext cx="0" cy="7360920"/>
          </a:xfrm>
          <a:prstGeom prst="line">
            <a:avLst/>
          </a:prstGeom>
          <a:ln w="38100" cap="flat">
            <a:solidFill>
              <a:srgbClr val="000000"/>
            </a:solidFill>
            <a:prstDash val="solid"/>
            <a:headEnd type="none" w="sm" len="sm"/>
            <a:tailEnd type="none" w="sm" len="sm"/>
          </a:ln>
        </p:spPr>
      </p:sp>
      <p:sp>
        <p:nvSpPr>
          <p:cNvPr id="3" name="Freeform 3"/>
          <p:cNvSpPr/>
          <p:nvPr/>
        </p:nvSpPr>
        <p:spPr>
          <a:xfrm>
            <a:off x="10386060" y="2057400"/>
            <a:ext cx="6892290" cy="8229600"/>
          </a:xfrm>
          <a:custGeom>
            <a:avLst/>
            <a:gdLst/>
            <a:ahLst/>
            <a:cxnLst/>
            <a:rect l="l" t="t" r="r" b="b"/>
            <a:pathLst>
              <a:path w="6892290" h="8229600">
                <a:moveTo>
                  <a:pt x="0" y="0"/>
                </a:moveTo>
                <a:lnTo>
                  <a:pt x="6892290" y="0"/>
                </a:lnTo>
                <a:lnTo>
                  <a:pt x="6892290" y="8229600"/>
                </a:lnTo>
                <a:lnTo>
                  <a:pt x="0" y="8229600"/>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44EC9DDB-8A0F-0AAF-39ED-B97F96CA647D}"/>
              </a:ext>
            </a:extLst>
          </p:cNvPr>
          <p:cNvSpPr txBox="1"/>
          <p:nvPr/>
        </p:nvSpPr>
        <p:spPr>
          <a:xfrm>
            <a:off x="1009649" y="1226403"/>
            <a:ext cx="11734797" cy="830997"/>
          </a:xfrm>
          <a:prstGeom prst="rect">
            <a:avLst/>
          </a:prstGeom>
          <a:noFill/>
        </p:spPr>
        <p:txBody>
          <a:bodyPr wrap="square" rtlCol="0">
            <a:spAutoFit/>
          </a:bodyPr>
          <a:lstStyle/>
          <a:p>
            <a:r>
              <a:rPr lang="en-IN" sz="4800" b="1" dirty="0">
                <a:solidFill>
                  <a:schemeClr val="bg1"/>
                </a:solidFill>
                <a:highlight>
                  <a:srgbClr val="DB4A5A"/>
                </a:highlight>
                <a:latin typeface="Public Sans Bold" panose="020B0604020202020204" charset="0"/>
              </a:rPr>
              <a:t>PROBLEM STATEMENT  </a:t>
            </a:r>
          </a:p>
        </p:txBody>
      </p:sp>
      <p:sp>
        <p:nvSpPr>
          <p:cNvPr id="5" name="TextBox 4">
            <a:extLst>
              <a:ext uri="{FF2B5EF4-FFF2-40B4-BE49-F238E27FC236}">
                <a16:creationId xmlns:a16="http://schemas.microsoft.com/office/drawing/2014/main" id="{BB6B9567-9176-889E-6A17-D8103139DDA6}"/>
              </a:ext>
            </a:extLst>
          </p:cNvPr>
          <p:cNvSpPr txBox="1"/>
          <p:nvPr/>
        </p:nvSpPr>
        <p:spPr>
          <a:xfrm>
            <a:off x="1009650" y="2472898"/>
            <a:ext cx="9376410" cy="5016758"/>
          </a:xfrm>
          <a:prstGeom prst="rect">
            <a:avLst/>
          </a:prstGeom>
          <a:noFill/>
        </p:spPr>
        <p:txBody>
          <a:bodyPr wrap="square" rtlCol="0">
            <a:spAutoFit/>
          </a:bodyPr>
          <a:lstStyle/>
          <a:p>
            <a:r>
              <a:rPr lang="en-US" sz="4000" dirty="0"/>
              <a:t>Amazon is an e-commerce company, and its sales management team has gained importance due to increasing competition and the need for improved methods of distribution to reduce costs and increase profits. Sales management is now considered the most important function in a commercial and business enterprise.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463540" y="9563100"/>
            <a:ext cx="7360920" cy="0"/>
          </a:xfrm>
          <a:prstGeom prst="line">
            <a:avLst/>
          </a:prstGeom>
          <a:ln w="38100" cap="flat">
            <a:solidFill>
              <a:srgbClr val="000000"/>
            </a:solidFill>
            <a:prstDash val="solid"/>
            <a:headEnd type="none" w="sm" len="sm"/>
            <a:tailEnd type="none" w="sm" len="sm"/>
          </a:ln>
        </p:spPr>
      </p:sp>
      <p:sp>
        <p:nvSpPr>
          <p:cNvPr id="3" name="Freeform 3"/>
          <p:cNvSpPr/>
          <p:nvPr/>
        </p:nvSpPr>
        <p:spPr>
          <a:xfrm>
            <a:off x="13030200" y="4457712"/>
            <a:ext cx="4914341" cy="5676888"/>
          </a:xfrm>
          <a:custGeom>
            <a:avLst/>
            <a:gdLst/>
            <a:ahLst/>
            <a:cxnLst/>
            <a:rect l="l" t="t" r="r" b="b"/>
            <a:pathLst>
              <a:path w="4198382" h="5143500">
                <a:moveTo>
                  <a:pt x="0" y="0"/>
                </a:moveTo>
                <a:lnTo>
                  <a:pt x="4198382" y="0"/>
                </a:lnTo>
                <a:lnTo>
                  <a:pt x="4198382" y="5143500"/>
                </a:lnTo>
                <a:lnTo>
                  <a:pt x="0" y="5143500"/>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54E3EEA3-C6DB-D08C-6A4F-39E216A2764B}"/>
              </a:ext>
            </a:extLst>
          </p:cNvPr>
          <p:cNvSpPr txBox="1"/>
          <p:nvPr/>
        </p:nvSpPr>
        <p:spPr>
          <a:xfrm>
            <a:off x="5334000" y="308400"/>
            <a:ext cx="7360920" cy="830997"/>
          </a:xfrm>
          <a:prstGeom prst="rect">
            <a:avLst/>
          </a:prstGeom>
          <a:noFill/>
        </p:spPr>
        <p:txBody>
          <a:bodyPr wrap="square" rtlCol="0">
            <a:spAutoFit/>
          </a:bodyPr>
          <a:lstStyle/>
          <a:p>
            <a:pPr algn="ctr"/>
            <a:r>
              <a:rPr lang="en-IN" sz="4800" b="1" dirty="0">
                <a:solidFill>
                  <a:schemeClr val="bg1"/>
                </a:solidFill>
                <a:highlight>
                  <a:srgbClr val="DB4A5A"/>
                </a:highlight>
                <a:latin typeface="Public Sans Bold" panose="020B0604020202020204" charset="0"/>
              </a:rPr>
              <a:t>DETAILS OF DATA  </a:t>
            </a:r>
          </a:p>
        </p:txBody>
      </p:sp>
      <p:sp>
        <p:nvSpPr>
          <p:cNvPr id="6" name="TextBox 5">
            <a:extLst>
              <a:ext uri="{FF2B5EF4-FFF2-40B4-BE49-F238E27FC236}">
                <a16:creationId xmlns:a16="http://schemas.microsoft.com/office/drawing/2014/main" id="{9AE4FDA8-7978-B0BC-45BD-F652AE5C0D4B}"/>
              </a:ext>
            </a:extLst>
          </p:cNvPr>
          <p:cNvSpPr txBox="1"/>
          <p:nvPr/>
        </p:nvSpPr>
        <p:spPr>
          <a:xfrm>
            <a:off x="990601" y="2016859"/>
            <a:ext cx="11353799" cy="6555641"/>
          </a:xfrm>
          <a:prstGeom prst="rect">
            <a:avLst/>
          </a:prstGeom>
          <a:noFill/>
        </p:spPr>
        <p:txBody>
          <a:bodyPr wrap="square" rtlCol="0">
            <a:spAutoFit/>
          </a:bodyPr>
          <a:lstStyle/>
          <a:p>
            <a:pPr marL="457200" indent="-457200">
              <a:buFont typeface="Arial" panose="020B0604020202020204" pitchFamily="34" charset="0"/>
              <a:buChar char="•"/>
            </a:pPr>
            <a:r>
              <a:rPr lang="en-US" sz="2800" dirty="0"/>
              <a:t>Performed ETL (Extract-Transform-Load) on Amazon dataset to find Sales Trend : Month-wise, Year-wise, Yearly Month-wise.</a:t>
            </a:r>
          </a:p>
          <a:p>
            <a:pPr marL="457200" indent="-457200">
              <a:buFont typeface="Arial" panose="020B0604020202020204" pitchFamily="34" charset="0"/>
              <a:buChar char="•"/>
            </a:pPr>
            <a:r>
              <a:rPr lang="en-US" sz="2800" dirty="0"/>
              <a:t>Found KPIs and factors to show the meaningful relationships between attributes. </a:t>
            </a:r>
            <a:endParaRPr lang="en-IN" sz="2800" dirty="0"/>
          </a:p>
          <a:p>
            <a:pPr marL="457200" indent="-457200">
              <a:buFont typeface="Arial" panose="020B0604020202020204" pitchFamily="34" charset="0"/>
              <a:buChar char="•"/>
            </a:pPr>
            <a:r>
              <a:rPr lang="en-US" sz="2800" b="0" i="0" dirty="0">
                <a:effectLst/>
              </a:rPr>
              <a:t>Recognizing sales management as the cornerstone of success in the commercial and business landscape.</a:t>
            </a:r>
          </a:p>
          <a:p>
            <a:pPr marL="457200" indent="-457200">
              <a:buFont typeface="Arial" panose="020B0604020202020204" pitchFamily="34" charset="0"/>
              <a:buChar char="•"/>
            </a:pPr>
            <a:r>
              <a:rPr lang="en-US" sz="2800" b="0" i="0" dirty="0">
                <a:effectLst/>
              </a:rPr>
              <a:t>Showcasing the power of visual representation through a dynamic Power BI dashboard.</a:t>
            </a:r>
          </a:p>
          <a:p>
            <a:pPr marL="457200" indent="-457200">
              <a:buFont typeface="Arial" panose="020B0604020202020204" pitchFamily="34" charset="0"/>
              <a:buChar char="•"/>
            </a:pPr>
            <a:r>
              <a:rPr lang="en-US" sz="2800" b="0" i="0" dirty="0">
                <a:effectLst/>
              </a:rPr>
              <a:t>Utilizing a diverse set of visualizations, including clustered column charts, line charts, tree maps, filled maps, slicers, and cards, to present a comprehensive view of sales data.</a:t>
            </a:r>
          </a:p>
          <a:p>
            <a:pPr marL="457200" indent="-457200">
              <a:buFont typeface="Arial" panose="020B0604020202020204" pitchFamily="34" charset="0"/>
              <a:buChar char="•"/>
            </a:pPr>
            <a:r>
              <a:rPr lang="en-US" sz="2800" b="0" i="0" dirty="0">
                <a:effectLst/>
              </a:rPr>
              <a:t>Unearthing insights into monthly and yearly sales trends, unit sales correlations, regional profit dynamics, and order priority analysis.</a:t>
            </a:r>
          </a:p>
          <a:p>
            <a:pPr marL="457200" indent="-457200">
              <a:buFont typeface="Arial" panose="020B0604020202020204" pitchFamily="34" charset="0"/>
              <a:buChar char="•"/>
            </a:pPr>
            <a:r>
              <a:rPr lang="en-US" sz="2800" b="0" i="0" dirty="0">
                <a:effectLst/>
              </a:rPr>
              <a:t>Enabling strategic decision-making in sales strategies, inventory management, and resource allocation.</a:t>
            </a:r>
          </a:p>
        </p:txBody>
      </p:sp>
    </p:spTree>
    <p:extLst>
      <p:ext uri="{BB962C8B-B14F-4D97-AF65-F5344CB8AC3E}">
        <p14:creationId xmlns:p14="http://schemas.microsoft.com/office/powerpoint/2010/main" val="300154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463540" y="585291"/>
            <a:ext cx="7360920" cy="0"/>
          </a:xfrm>
          <a:prstGeom prst="line">
            <a:avLst/>
          </a:prstGeom>
          <a:ln w="38100" cap="flat">
            <a:solidFill>
              <a:srgbClr val="000000"/>
            </a:solidFill>
            <a:prstDash val="solid"/>
            <a:headEnd type="none" w="sm" len="sm"/>
            <a:tailEnd type="none" w="sm" len="sm"/>
          </a:ln>
        </p:spPr>
      </p:sp>
      <p:pic>
        <p:nvPicPr>
          <p:cNvPr id="6" name="Picture 5">
            <a:extLst>
              <a:ext uri="{FF2B5EF4-FFF2-40B4-BE49-F238E27FC236}">
                <a16:creationId xmlns:a16="http://schemas.microsoft.com/office/drawing/2014/main" id="{247F7082-4FA8-80E9-A118-291AB8542B4B}"/>
              </a:ext>
            </a:extLst>
          </p:cNvPr>
          <p:cNvPicPr>
            <a:picLocks noChangeAspect="1"/>
          </p:cNvPicPr>
          <p:nvPr/>
        </p:nvPicPr>
        <p:blipFill rotWithShape="1">
          <a:blip r:embed="rId2">
            <a:extLst>
              <a:ext uri="{28A0092B-C50C-407E-A947-70E740481C1C}">
                <a14:useLocalDpi xmlns:a14="http://schemas.microsoft.com/office/drawing/2010/main" val="0"/>
              </a:ext>
            </a:extLst>
          </a:blip>
          <a:srcRect l="802" t="1188" r="802" b="561"/>
          <a:stretch/>
        </p:blipFill>
        <p:spPr>
          <a:xfrm>
            <a:off x="1897380" y="2243044"/>
            <a:ext cx="14668500" cy="7136480"/>
          </a:xfrm>
          <a:prstGeom prst="rect">
            <a:avLst/>
          </a:prstGeom>
        </p:spPr>
      </p:pic>
      <p:sp>
        <p:nvSpPr>
          <p:cNvPr id="4" name="TextBox 3">
            <a:extLst>
              <a:ext uri="{FF2B5EF4-FFF2-40B4-BE49-F238E27FC236}">
                <a16:creationId xmlns:a16="http://schemas.microsoft.com/office/drawing/2014/main" id="{B1F268D4-799D-C690-1DA4-291EBE69D410}"/>
              </a:ext>
            </a:extLst>
          </p:cNvPr>
          <p:cNvSpPr txBox="1"/>
          <p:nvPr/>
        </p:nvSpPr>
        <p:spPr>
          <a:xfrm>
            <a:off x="5867400" y="1257300"/>
            <a:ext cx="7185660" cy="830997"/>
          </a:xfrm>
          <a:prstGeom prst="rect">
            <a:avLst/>
          </a:prstGeom>
          <a:noFill/>
        </p:spPr>
        <p:txBody>
          <a:bodyPr wrap="square" rtlCol="0">
            <a:spAutoFit/>
          </a:bodyPr>
          <a:lstStyle/>
          <a:p>
            <a:pPr algn="ctr"/>
            <a:r>
              <a:rPr lang="en-IN" sz="4800" b="1" dirty="0">
                <a:solidFill>
                  <a:schemeClr val="bg1"/>
                </a:solidFill>
                <a:highlight>
                  <a:srgbClr val="DB4A5A"/>
                </a:highlight>
                <a:latin typeface="Public Sans Bold" panose="020B0604020202020204" charset="0"/>
              </a:rPr>
              <a:t>DASHBOARD SNIPPET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463540" y="9486900"/>
            <a:ext cx="7360920" cy="0"/>
          </a:xfrm>
          <a:prstGeom prst="line">
            <a:avLst/>
          </a:prstGeom>
          <a:ln w="38100" cap="flat">
            <a:solidFill>
              <a:srgbClr val="000000"/>
            </a:solidFill>
            <a:prstDash val="solid"/>
            <a:headEnd type="none" w="sm" len="sm"/>
            <a:tailEnd type="none" w="sm" len="sm"/>
          </a:ln>
        </p:spPr>
      </p:sp>
      <p:sp>
        <p:nvSpPr>
          <p:cNvPr id="3" name="Freeform 3"/>
          <p:cNvSpPr/>
          <p:nvPr/>
        </p:nvSpPr>
        <p:spPr>
          <a:xfrm>
            <a:off x="152401" y="2400302"/>
            <a:ext cx="6248399" cy="7886697"/>
          </a:xfrm>
          <a:custGeom>
            <a:avLst/>
            <a:gdLst/>
            <a:ahLst/>
            <a:cxnLst/>
            <a:rect l="l" t="t" r="r" b="b"/>
            <a:pathLst>
              <a:path w="4198382" h="5143500">
                <a:moveTo>
                  <a:pt x="0" y="0"/>
                </a:moveTo>
                <a:lnTo>
                  <a:pt x="4198382" y="0"/>
                </a:lnTo>
                <a:lnTo>
                  <a:pt x="4198382" y="5143500"/>
                </a:lnTo>
                <a:lnTo>
                  <a:pt x="0" y="5143500"/>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54E3EEA3-C6DB-D08C-6A4F-39E216A2764B}"/>
              </a:ext>
            </a:extLst>
          </p:cNvPr>
          <p:cNvSpPr txBox="1"/>
          <p:nvPr/>
        </p:nvSpPr>
        <p:spPr>
          <a:xfrm>
            <a:off x="3733800" y="838770"/>
            <a:ext cx="10668000" cy="830997"/>
          </a:xfrm>
          <a:prstGeom prst="rect">
            <a:avLst/>
          </a:prstGeom>
          <a:noFill/>
        </p:spPr>
        <p:txBody>
          <a:bodyPr wrap="square" rtlCol="0">
            <a:spAutoFit/>
          </a:bodyPr>
          <a:lstStyle/>
          <a:p>
            <a:pPr algn="ctr"/>
            <a:r>
              <a:rPr lang="en-IN" sz="4800" b="1" dirty="0">
                <a:solidFill>
                  <a:schemeClr val="bg1"/>
                </a:solidFill>
                <a:highlight>
                  <a:srgbClr val="DB4A5A"/>
                </a:highlight>
                <a:latin typeface="Public Sans Bold" panose="020B0604020202020204" charset="0"/>
              </a:rPr>
              <a:t>FILTERS IN DASHBOARD</a:t>
            </a:r>
          </a:p>
        </p:txBody>
      </p:sp>
      <p:pic>
        <p:nvPicPr>
          <p:cNvPr id="10" name="Picture 9">
            <a:extLst>
              <a:ext uri="{FF2B5EF4-FFF2-40B4-BE49-F238E27FC236}">
                <a16:creationId xmlns:a16="http://schemas.microsoft.com/office/drawing/2014/main" id="{CE709297-73A9-DF05-CD7E-1EED14D96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420" y="5342746"/>
            <a:ext cx="4239216" cy="3576046"/>
          </a:xfrm>
          <a:prstGeom prst="rect">
            <a:avLst/>
          </a:prstGeom>
        </p:spPr>
      </p:pic>
      <p:sp>
        <p:nvSpPr>
          <p:cNvPr id="12" name="TextBox 11">
            <a:extLst>
              <a:ext uri="{FF2B5EF4-FFF2-40B4-BE49-F238E27FC236}">
                <a16:creationId xmlns:a16="http://schemas.microsoft.com/office/drawing/2014/main" id="{FBBDF92E-9737-9740-C792-AB54451B9B69}"/>
              </a:ext>
            </a:extLst>
          </p:cNvPr>
          <p:cNvSpPr txBox="1"/>
          <p:nvPr/>
        </p:nvSpPr>
        <p:spPr>
          <a:xfrm>
            <a:off x="8839200" y="2631928"/>
            <a:ext cx="8610600" cy="1077218"/>
          </a:xfrm>
          <a:prstGeom prst="rect">
            <a:avLst/>
          </a:prstGeom>
          <a:noFill/>
        </p:spPr>
        <p:txBody>
          <a:bodyPr wrap="square" rtlCol="0">
            <a:spAutoFit/>
          </a:bodyPr>
          <a:lstStyle/>
          <a:p>
            <a:pPr marL="457200" indent="-457200" algn="r">
              <a:buFont typeface="Courier New" panose="02070309020205020404" pitchFamily="49" charset="0"/>
              <a:buChar char="o"/>
            </a:pPr>
            <a:r>
              <a:rPr lang="en-US" sz="3200" dirty="0"/>
              <a:t>Filter by </a:t>
            </a:r>
          </a:p>
          <a:p>
            <a:pPr algn="r"/>
            <a:r>
              <a:rPr lang="en-US" sz="3200" dirty="0"/>
              <a:t>Year&gt; Quarter&gt; Month&gt; Day  </a:t>
            </a:r>
          </a:p>
        </p:txBody>
      </p:sp>
      <p:pic>
        <p:nvPicPr>
          <p:cNvPr id="14" name="Picture 13">
            <a:extLst>
              <a:ext uri="{FF2B5EF4-FFF2-40B4-BE49-F238E27FC236}">
                <a16:creationId xmlns:a16="http://schemas.microsoft.com/office/drawing/2014/main" id="{C8ED1512-4364-77EE-860F-4709892494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420" y="1764708"/>
            <a:ext cx="4239217" cy="3153215"/>
          </a:xfrm>
          <a:prstGeom prst="rect">
            <a:avLst/>
          </a:prstGeom>
        </p:spPr>
      </p:pic>
      <p:sp>
        <p:nvSpPr>
          <p:cNvPr id="15" name="TextBox 14">
            <a:extLst>
              <a:ext uri="{FF2B5EF4-FFF2-40B4-BE49-F238E27FC236}">
                <a16:creationId xmlns:a16="http://schemas.microsoft.com/office/drawing/2014/main" id="{3CC04389-57ED-9CB0-07E3-27310FEBFF25}"/>
              </a:ext>
            </a:extLst>
          </p:cNvPr>
          <p:cNvSpPr txBox="1"/>
          <p:nvPr/>
        </p:nvSpPr>
        <p:spPr>
          <a:xfrm>
            <a:off x="8839200" y="6355892"/>
            <a:ext cx="8610600" cy="1077218"/>
          </a:xfrm>
          <a:prstGeom prst="rect">
            <a:avLst/>
          </a:prstGeom>
          <a:noFill/>
        </p:spPr>
        <p:txBody>
          <a:bodyPr wrap="square" rtlCol="0">
            <a:spAutoFit/>
          </a:bodyPr>
          <a:lstStyle/>
          <a:p>
            <a:pPr marL="457200" indent="-457200" algn="r">
              <a:buFont typeface="Courier New" panose="02070309020205020404" pitchFamily="49" charset="0"/>
              <a:buChar char="o"/>
            </a:pPr>
            <a:r>
              <a:rPr lang="en-US" sz="3200" dirty="0"/>
              <a:t>Filter by </a:t>
            </a:r>
          </a:p>
          <a:p>
            <a:pPr algn="r"/>
            <a:r>
              <a:rPr lang="en-US" sz="3200" dirty="0"/>
              <a:t>Regions Amazon is catering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09650" y="1463040"/>
            <a:ext cx="0" cy="7360920"/>
          </a:xfrm>
          <a:prstGeom prst="line">
            <a:avLst/>
          </a:prstGeom>
          <a:ln w="38100" cap="flat">
            <a:solidFill>
              <a:srgbClr val="000000"/>
            </a:solidFill>
            <a:prstDash val="solid"/>
            <a:headEnd type="none" w="sm" len="sm"/>
            <a:tailEnd type="none" w="sm" len="sm"/>
          </a:ln>
        </p:spPr>
      </p:sp>
      <p:sp>
        <p:nvSpPr>
          <p:cNvPr id="3" name="Freeform 3"/>
          <p:cNvSpPr/>
          <p:nvPr/>
        </p:nvSpPr>
        <p:spPr>
          <a:xfrm>
            <a:off x="11963408" y="6743700"/>
            <a:ext cx="6324591" cy="3336540"/>
          </a:xfrm>
          <a:custGeom>
            <a:avLst/>
            <a:gdLst/>
            <a:ahLst/>
            <a:cxnLst/>
            <a:rect l="l" t="t" r="r" b="b"/>
            <a:pathLst>
              <a:path w="7999622" h="4559785">
                <a:moveTo>
                  <a:pt x="0" y="0"/>
                </a:moveTo>
                <a:lnTo>
                  <a:pt x="7999622" y="0"/>
                </a:lnTo>
                <a:lnTo>
                  <a:pt x="7999622" y="4559784"/>
                </a:lnTo>
                <a:lnTo>
                  <a:pt x="0" y="4559784"/>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22DC98C6-21BF-80CF-E676-01AE8F11A757}"/>
              </a:ext>
            </a:extLst>
          </p:cNvPr>
          <p:cNvSpPr txBox="1"/>
          <p:nvPr/>
        </p:nvSpPr>
        <p:spPr>
          <a:xfrm>
            <a:off x="4179570" y="547990"/>
            <a:ext cx="9928859" cy="830997"/>
          </a:xfrm>
          <a:prstGeom prst="rect">
            <a:avLst/>
          </a:prstGeom>
          <a:noFill/>
        </p:spPr>
        <p:txBody>
          <a:bodyPr wrap="square" rtlCol="0">
            <a:spAutoFit/>
          </a:bodyPr>
          <a:lstStyle/>
          <a:p>
            <a:pPr algn="ctr"/>
            <a:r>
              <a:rPr lang="en-IN" sz="4800" b="1" dirty="0">
                <a:solidFill>
                  <a:schemeClr val="bg1"/>
                </a:solidFill>
                <a:highlight>
                  <a:srgbClr val="DB4A5A"/>
                </a:highlight>
                <a:latin typeface="Public Sans Bold" panose="020B0604020202020204" charset="0"/>
              </a:rPr>
              <a:t>INSIGHTS FROM THE ANALYSIS  </a:t>
            </a:r>
          </a:p>
        </p:txBody>
      </p:sp>
      <p:sp>
        <p:nvSpPr>
          <p:cNvPr id="11" name="TextBox 10">
            <a:extLst>
              <a:ext uri="{FF2B5EF4-FFF2-40B4-BE49-F238E27FC236}">
                <a16:creationId xmlns:a16="http://schemas.microsoft.com/office/drawing/2014/main" id="{CB5A6264-CC79-70B9-7EE1-8A83BBAFEE18}"/>
              </a:ext>
            </a:extLst>
          </p:cNvPr>
          <p:cNvSpPr txBox="1"/>
          <p:nvPr/>
        </p:nvSpPr>
        <p:spPr>
          <a:xfrm>
            <a:off x="1219200" y="1991377"/>
            <a:ext cx="6436634" cy="923330"/>
          </a:xfrm>
          <a:prstGeom prst="rect">
            <a:avLst/>
          </a:prstGeom>
          <a:noFill/>
        </p:spPr>
        <p:txBody>
          <a:bodyPr wrap="none" rtlCol="0">
            <a:spAutoFit/>
          </a:bodyPr>
          <a:lstStyle/>
          <a:p>
            <a:pPr marL="457200" indent="-457200">
              <a:buFont typeface="Arial" panose="020B0604020202020204" pitchFamily="34" charset="0"/>
              <a:buChar char="•"/>
            </a:pPr>
            <a:r>
              <a:rPr lang="en-US" dirty="0"/>
              <a:t>Monthly Sales Trends:</a:t>
            </a:r>
          </a:p>
          <a:p>
            <a:pPr marL="971550" lvl="1" indent="-514350">
              <a:buFont typeface="+mj-lt"/>
              <a:buAutoNum type="alphaLcParenR"/>
            </a:pPr>
            <a:r>
              <a:rPr lang="en-US" dirty="0"/>
              <a:t>Highest sales occurs in February with $24,740,517.77.</a:t>
            </a:r>
          </a:p>
          <a:p>
            <a:pPr marL="971550" lvl="1" indent="-514350">
              <a:buFont typeface="+mj-lt"/>
              <a:buAutoNum type="alphaLcParenR"/>
            </a:pPr>
            <a:r>
              <a:rPr lang="en-US" dirty="0"/>
              <a:t>Lowest sales occurs in August with $1,128,164.91.</a:t>
            </a:r>
          </a:p>
        </p:txBody>
      </p:sp>
      <p:sp>
        <p:nvSpPr>
          <p:cNvPr id="12" name="TextBox 11">
            <a:extLst>
              <a:ext uri="{FF2B5EF4-FFF2-40B4-BE49-F238E27FC236}">
                <a16:creationId xmlns:a16="http://schemas.microsoft.com/office/drawing/2014/main" id="{16593DF9-E181-BD2E-F8BA-D0B204B78B04}"/>
              </a:ext>
            </a:extLst>
          </p:cNvPr>
          <p:cNvSpPr txBox="1"/>
          <p:nvPr/>
        </p:nvSpPr>
        <p:spPr>
          <a:xfrm>
            <a:off x="1219200" y="2993407"/>
            <a:ext cx="5403082" cy="923330"/>
          </a:xfrm>
          <a:prstGeom prst="rect">
            <a:avLst/>
          </a:prstGeom>
          <a:noFill/>
        </p:spPr>
        <p:txBody>
          <a:bodyPr wrap="none" rtlCol="0">
            <a:spAutoFit/>
          </a:bodyPr>
          <a:lstStyle/>
          <a:p>
            <a:pPr marL="285750" indent="-285750">
              <a:buFont typeface="Arial" panose="020B0604020202020204" pitchFamily="34" charset="0"/>
              <a:buChar char="•"/>
            </a:pPr>
            <a:r>
              <a:rPr lang="en-US" dirty="0"/>
              <a:t>Yearly Sales Trends:</a:t>
            </a:r>
          </a:p>
          <a:p>
            <a:pPr marL="800100" lvl="1" indent="-342900">
              <a:buFont typeface="+mj-lt"/>
              <a:buAutoNum type="alphaLcParenR"/>
            </a:pPr>
            <a:r>
              <a:rPr lang="en-US" dirty="0"/>
              <a:t>The Highest sales in 2012 with $31,898,644.52.</a:t>
            </a:r>
          </a:p>
          <a:p>
            <a:pPr marL="800100" lvl="1" indent="-342900">
              <a:buFont typeface="+mj-lt"/>
              <a:buAutoNum type="alphaLcParenR"/>
            </a:pPr>
            <a:r>
              <a:rPr lang="en-US" dirty="0"/>
              <a:t>The Lowest sales in 2015 with $12,427,982.86.</a:t>
            </a:r>
          </a:p>
        </p:txBody>
      </p:sp>
      <p:sp>
        <p:nvSpPr>
          <p:cNvPr id="13" name="TextBox 12">
            <a:extLst>
              <a:ext uri="{FF2B5EF4-FFF2-40B4-BE49-F238E27FC236}">
                <a16:creationId xmlns:a16="http://schemas.microsoft.com/office/drawing/2014/main" id="{0B37CC80-04C1-043C-C300-1128FF708D67}"/>
              </a:ext>
            </a:extLst>
          </p:cNvPr>
          <p:cNvSpPr txBox="1"/>
          <p:nvPr/>
        </p:nvSpPr>
        <p:spPr>
          <a:xfrm>
            <a:off x="1219200" y="3998712"/>
            <a:ext cx="6595780" cy="1477328"/>
          </a:xfrm>
          <a:prstGeom prst="rect">
            <a:avLst/>
          </a:prstGeom>
          <a:noFill/>
        </p:spPr>
        <p:txBody>
          <a:bodyPr wrap="none" rtlCol="0">
            <a:spAutoFit/>
          </a:bodyPr>
          <a:lstStyle/>
          <a:p>
            <a:pPr marL="285750" indent="-285750">
              <a:buFont typeface="Arial" panose="020B0604020202020204" pitchFamily="34" charset="0"/>
              <a:buChar char="•"/>
            </a:pPr>
            <a:r>
              <a:rPr lang="en-US" dirty="0"/>
              <a:t>Total Revenue and Costs:</a:t>
            </a:r>
          </a:p>
          <a:p>
            <a:pPr marL="800100" lvl="1" indent="-342900">
              <a:buFont typeface="+mj-lt"/>
              <a:buAutoNum type="alphaLcParenR"/>
            </a:pPr>
            <a:r>
              <a:rPr lang="en-US" dirty="0"/>
              <a:t>Total Revenue generated from 2010-2017 is $137.35 Million</a:t>
            </a:r>
          </a:p>
          <a:p>
            <a:pPr marL="800100" lvl="1" indent="-342900">
              <a:buFont typeface="+mj-lt"/>
              <a:buAutoNum type="alphaLcParenR"/>
            </a:pPr>
            <a:r>
              <a:rPr lang="en-US" dirty="0"/>
              <a:t>Total Cost is incurred is $93.18 million</a:t>
            </a:r>
          </a:p>
          <a:p>
            <a:pPr marL="800100" lvl="1" indent="-342900">
              <a:buFont typeface="+mj-lt"/>
              <a:buAutoNum type="alphaLcParenR"/>
            </a:pPr>
            <a:r>
              <a:rPr lang="en-US" dirty="0"/>
              <a:t>Total Unit Price is $27.68k</a:t>
            </a:r>
          </a:p>
          <a:p>
            <a:pPr marL="800100" lvl="1" indent="-342900">
              <a:buFont typeface="+mj-lt"/>
              <a:buAutoNum type="alphaLcParenR"/>
            </a:pPr>
            <a:r>
              <a:rPr lang="en-US" dirty="0"/>
              <a:t>Total Unit Cost is  $19.10k</a:t>
            </a:r>
          </a:p>
        </p:txBody>
      </p:sp>
      <p:sp>
        <p:nvSpPr>
          <p:cNvPr id="14" name="TextBox 13">
            <a:extLst>
              <a:ext uri="{FF2B5EF4-FFF2-40B4-BE49-F238E27FC236}">
                <a16:creationId xmlns:a16="http://schemas.microsoft.com/office/drawing/2014/main" id="{0EC3969E-BC88-0D3D-7D84-0B771040F051}"/>
              </a:ext>
            </a:extLst>
          </p:cNvPr>
          <p:cNvSpPr txBox="1"/>
          <p:nvPr/>
        </p:nvSpPr>
        <p:spPr>
          <a:xfrm>
            <a:off x="1219200" y="5424248"/>
            <a:ext cx="6882718" cy="923330"/>
          </a:xfrm>
          <a:prstGeom prst="rect">
            <a:avLst/>
          </a:prstGeom>
          <a:noFill/>
        </p:spPr>
        <p:txBody>
          <a:bodyPr wrap="none" rtlCol="0">
            <a:spAutoFit/>
          </a:bodyPr>
          <a:lstStyle/>
          <a:p>
            <a:pPr marL="285750" indent="-285750">
              <a:buFont typeface="Arial" panose="020B0604020202020204" pitchFamily="34" charset="0"/>
              <a:buChar char="•"/>
            </a:pPr>
            <a:r>
              <a:rPr lang="en-US" dirty="0"/>
              <a:t>Order Priority Analysis:</a:t>
            </a:r>
          </a:p>
          <a:p>
            <a:pPr marL="800100" lvl="1" indent="-342900">
              <a:buFont typeface="+mj-lt"/>
              <a:buAutoNum type="alphaLcParenR"/>
            </a:pPr>
            <a:r>
              <a:rPr lang="en-US" dirty="0"/>
              <a:t>Order Priority 'H' has sold the most number of units </a:t>
            </a:r>
            <a:r>
              <a:rPr lang="en-US" dirty="0" err="1"/>
              <a:t>i.e</a:t>
            </a:r>
            <a:r>
              <a:rPr lang="en-US" dirty="0"/>
              <a:t> 154,212</a:t>
            </a:r>
          </a:p>
          <a:p>
            <a:pPr marL="800100" lvl="1" indent="-342900">
              <a:buFont typeface="+mj-lt"/>
              <a:buAutoNum type="alphaLcParenR"/>
            </a:pPr>
            <a:r>
              <a:rPr lang="en-US" dirty="0"/>
              <a:t>Order Priority 'M' has sold the least number of units </a:t>
            </a:r>
            <a:r>
              <a:rPr lang="en-US" dirty="0" err="1"/>
              <a:t>i.e</a:t>
            </a:r>
            <a:r>
              <a:rPr lang="en-US" dirty="0"/>
              <a:t> 94,832</a:t>
            </a:r>
          </a:p>
        </p:txBody>
      </p:sp>
      <p:sp>
        <p:nvSpPr>
          <p:cNvPr id="16" name="TextBox 15">
            <a:extLst>
              <a:ext uri="{FF2B5EF4-FFF2-40B4-BE49-F238E27FC236}">
                <a16:creationId xmlns:a16="http://schemas.microsoft.com/office/drawing/2014/main" id="{D82D360C-7A5C-8848-8E31-5A7CAF358F1E}"/>
              </a:ext>
            </a:extLst>
          </p:cNvPr>
          <p:cNvSpPr txBox="1"/>
          <p:nvPr/>
        </p:nvSpPr>
        <p:spPr>
          <a:xfrm>
            <a:off x="1219200" y="6426992"/>
            <a:ext cx="12268197"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Region-wise Profit Analysis:</a:t>
            </a:r>
          </a:p>
          <a:p>
            <a:pPr marL="800100" lvl="1" indent="-342900">
              <a:buFont typeface="+mj-lt"/>
              <a:buAutoNum type="alphaLcParenR"/>
            </a:pPr>
            <a:r>
              <a:rPr lang="en-US" dirty="0"/>
              <a:t>Sub-Saharan Africa has generated highest profit in offline sales (approx. $7.8 M) and is the second-highest in online sales.</a:t>
            </a:r>
          </a:p>
          <a:p>
            <a:pPr marL="800100" lvl="1" indent="-342900">
              <a:buFont typeface="+mj-lt"/>
              <a:buAutoNum type="alphaLcParenR"/>
            </a:pPr>
            <a:r>
              <a:rPr lang="en-US" dirty="0"/>
              <a:t>Europe has the highest profit in online sales (approx. $5.5 M) and the second-highest in offline sales.</a:t>
            </a:r>
          </a:p>
        </p:txBody>
      </p:sp>
      <p:sp>
        <p:nvSpPr>
          <p:cNvPr id="17" name="TextBox 16">
            <a:extLst>
              <a:ext uri="{FF2B5EF4-FFF2-40B4-BE49-F238E27FC236}">
                <a16:creationId xmlns:a16="http://schemas.microsoft.com/office/drawing/2014/main" id="{B18FE39C-D33C-9BC3-6C97-E03B90250471}"/>
              </a:ext>
            </a:extLst>
          </p:cNvPr>
          <p:cNvSpPr txBox="1"/>
          <p:nvPr/>
        </p:nvSpPr>
        <p:spPr>
          <a:xfrm>
            <a:off x="1219200" y="7368386"/>
            <a:ext cx="8759514" cy="923330"/>
          </a:xfrm>
          <a:prstGeom prst="rect">
            <a:avLst/>
          </a:prstGeom>
          <a:noFill/>
        </p:spPr>
        <p:txBody>
          <a:bodyPr wrap="none" rtlCol="0">
            <a:spAutoFit/>
          </a:bodyPr>
          <a:lstStyle/>
          <a:p>
            <a:pPr marL="285750" indent="-285750">
              <a:buFont typeface="Arial" panose="020B0604020202020204" pitchFamily="34" charset="0"/>
              <a:buChar char="•"/>
            </a:pPr>
            <a:r>
              <a:rPr lang="en-US" dirty="0"/>
              <a:t>Revenue by Item type :</a:t>
            </a:r>
          </a:p>
          <a:p>
            <a:pPr marL="800100" lvl="1" indent="-342900">
              <a:buFont typeface="+mj-lt"/>
              <a:buAutoNum type="alphaLcParenR"/>
            </a:pPr>
            <a:r>
              <a:rPr lang="en-US" dirty="0"/>
              <a:t>Household Items have the highest Total Revenue in Offline sales approx. $29.7 M</a:t>
            </a:r>
          </a:p>
          <a:p>
            <a:pPr marL="800100" lvl="1" indent="-342900">
              <a:buFont typeface="+mj-lt"/>
              <a:buAutoNum type="alphaLcParenR"/>
            </a:pPr>
            <a:r>
              <a:rPr lang="en-US" dirty="0"/>
              <a:t>Cosmetics Item have the highest Total Revenue in Online sales approx. $18.3 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B7EC49-632E-B32E-7C84-9E9BB89B0C03}"/>
              </a:ext>
            </a:extLst>
          </p:cNvPr>
          <p:cNvSpPr>
            <a:spLocks noGrp="1"/>
          </p:cNvSpPr>
          <p:nvPr>
            <p:ph type="ctrTitle"/>
          </p:nvPr>
        </p:nvSpPr>
        <p:spPr>
          <a:xfrm>
            <a:off x="4419600" y="3086100"/>
            <a:ext cx="9613902" cy="3708404"/>
          </a:xfrm>
        </p:spPr>
        <p:txBody>
          <a:bodyPr/>
          <a:lstStyle/>
          <a:p>
            <a:r>
              <a:rPr lang="en-IN" sz="8800" dirty="0"/>
              <a:t>02- Financial Analytics</a:t>
            </a:r>
            <a:br>
              <a:rPr lang="en-IN" sz="8800" dirty="0"/>
            </a:br>
            <a:endParaRPr lang="en-IN" dirty="0"/>
          </a:p>
        </p:txBody>
      </p:sp>
      <p:sp>
        <p:nvSpPr>
          <p:cNvPr id="5" name="Subtitle 4">
            <a:extLst>
              <a:ext uri="{FF2B5EF4-FFF2-40B4-BE49-F238E27FC236}">
                <a16:creationId xmlns:a16="http://schemas.microsoft.com/office/drawing/2014/main" id="{16786D6D-9317-8AF5-B8FC-DB76831F1A6D}"/>
              </a:ext>
            </a:extLst>
          </p:cNvPr>
          <p:cNvSpPr>
            <a:spLocks noGrp="1"/>
          </p:cNvSpPr>
          <p:nvPr>
            <p:ph type="subTitle" idx="1"/>
          </p:nvPr>
        </p:nvSpPr>
        <p:spPr>
          <a:xfrm>
            <a:off x="4038598" y="5486395"/>
            <a:ext cx="1752602" cy="647704"/>
          </a:xfrm>
        </p:spPr>
        <p:txBody>
          <a:bodyPr>
            <a:normAutofit/>
          </a:bodyPr>
          <a:lstStyle/>
          <a:p>
            <a:endParaRPr lang="en-IN" dirty="0"/>
          </a:p>
        </p:txBody>
      </p:sp>
    </p:spTree>
    <p:extLst>
      <p:ext uri="{BB962C8B-B14F-4D97-AF65-F5344CB8AC3E}">
        <p14:creationId xmlns:p14="http://schemas.microsoft.com/office/powerpoint/2010/main" val="31500927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263</TotalTime>
  <Words>1839</Words>
  <Application>Microsoft Office PowerPoint</Application>
  <PresentationFormat>Custom</PresentationFormat>
  <Paragraphs>132</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Public Sans Bold</vt:lpstr>
      <vt:lpstr>Courier New</vt:lpstr>
      <vt:lpstr>Garamond</vt:lpstr>
      <vt:lpstr>Organic</vt:lpstr>
      <vt:lpstr>PROJECT OVERVIEW</vt:lpstr>
      <vt:lpstr>Table of Content</vt:lpstr>
      <vt:lpstr>PowerPoint Presentation</vt:lpstr>
      <vt:lpstr>PowerPoint Presentation</vt:lpstr>
      <vt:lpstr>PowerPoint Presentation</vt:lpstr>
      <vt:lpstr>PowerPoint Presentation</vt:lpstr>
      <vt:lpstr>PowerPoint Presentation</vt:lpstr>
      <vt:lpstr>PowerPoint Presentation</vt:lpstr>
      <vt:lpstr>02- Financial Analytics </vt:lpstr>
      <vt:lpstr>Problem Statement</vt:lpstr>
      <vt:lpstr>Introduction</vt:lpstr>
      <vt:lpstr>Approach</vt:lpstr>
      <vt:lpstr>Dashboard</vt:lpstr>
      <vt:lpstr>Visual Insights</vt:lpstr>
      <vt:lpstr>Visual Insights</vt:lpstr>
      <vt:lpstr>Conclusion</vt:lpstr>
      <vt:lpstr>03- Employee Attrition</vt:lpstr>
      <vt:lpstr>Problem Statement</vt:lpstr>
      <vt:lpstr>Introduction</vt:lpstr>
      <vt:lpstr>Approach</vt:lpstr>
      <vt:lpstr>Dashboard</vt:lpstr>
      <vt:lpstr>Visual Insights</vt:lpstr>
      <vt:lpstr>Visual Insights</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SLAES ANALYSIS</dc:title>
  <dc:creator>Anjali Gupta</dc:creator>
  <cp:lastModifiedBy>Anjali Gupta</cp:lastModifiedBy>
  <cp:revision>5</cp:revision>
  <dcterms:created xsi:type="dcterms:W3CDTF">2006-08-16T00:00:00Z</dcterms:created>
  <dcterms:modified xsi:type="dcterms:W3CDTF">2024-08-27T13:37:02Z</dcterms:modified>
  <dc:identifier>DAGHDy3hCcQ</dc:identifier>
</cp:coreProperties>
</file>